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69" r:id="rId2"/>
    <p:sldId id="256" r:id="rId3"/>
    <p:sldId id="270" r:id="rId4"/>
    <p:sldId id="272" r:id="rId5"/>
    <p:sldId id="273" r:id="rId6"/>
    <p:sldId id="274" r:id="rId7"/>
    <p:sldId id="278" r:id="rId8"/>
    <p:sldId id="279" r:id="rId9"/>
    <p:sldId id="281" r:id="rId10"/>
    <p:sldId id="277" r:id="rId11"/>
    <p:sldId id="257" r:id="rId12"/>
    <p:sldId id="267" r:id="rId13"/>
    <p:sldId id="262" r:id="rId14"/>
    <p:sldId id="259" r:id="rId15"/>
    <p:sldId id="260" r:id="rId16"/>
    <p:sldId id="261" r:id="rId17"/>
    <p:sldId id="276" r:id="rId18"/>
    <p:sldId id="282" r:id="rId19"/>
  </p:sldIdLst>
  <p:sldSz cx="12192000" cy="6858000"/>
  <p:notesSz cx="9872663" cy="6797675"/>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4660"/>
  </p:normalViewPr>
  <p:slideViewPr>
    <p:cSldViewPr snapToGrid="0">
      <p:cViewPr varScale="1">
        <p:scale>
          <a:sx n="103" d="100"/>
          <a:sy n="103" d="100"/>
        </p:scale>
        <p:origin x="126"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image" Target="../media/image6.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F8EC1E-7C7B-4E2C-B4F8-F6AB3EBD622B}"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ru-RU"/>
        </a:p>
      </dgm:t>
    </dgm:pt>
    <dgm:pt modelId="{1053DDB1-9D44-49CF-A801-79CA69B8CEB4}">
      <dgm:prSet custT="1"/>
      <dgm:spPr/>
      <dgm:t>
        <a:bodyPr/>
        <a:lstStyle/>
        <a:p>
          <a:pPr rtl="0"/>
          <a:r>
            <a:rPr lang="ru-RU" sz="1800" b="1" dirty="0" smtClean="0">
              <a:solidFill>
                <a:srgbClr val="002060"/>
              </a:solidFill>
            </a:rPr>
            <a:t>Выбор специальности;</a:t>
          </a:r>
          <a:endParaRPr lang="ru-RU" sz="1800" b="1" dirty="0">
            <a:solidFill>
              <a:srgbClr val="002060"/>
            </a:solidFill>
          </a:endParaRPr>
        </a:p>
      </dgm:t>
    </dgm:pt>
    <dgm:pt modelId="{5C82C952-13AB-4E2C-88E4-ECF548F46164}" type="parTrans" cxnId="{01AB9E6F-5DAA-46FA-8A4B-60AA8A09FE52}">
      <dgm:prSet/>
      <dgm:spPr/>
      <dgm:t>
        <a:bodyPr/>
        <a:lstStyle/>
        <a:p>
          <a:endParaRPr lang="ru-RU"/>
        </a:p>
      </dgm:t>
    </dgm:pt>
    <dgm:pt modelId="{C4698D3D-7A6C-48F9-BEE3-FB5F1E2A6E29}" type="sibTrans" cxnId="{01AB9E6F-5DAA-46FA-8A4B-60AA8A09FE52}">
      <dgm:prSet/>
      <dgm:spPr/>
      <dgm:t>
        <a:bodyPr/>
        <a:lstStyle/>
        <a:p>
          <a:endParaRPr lang="ru-RU"/>
        </a:p>
      </dgm:t>
    </dgm:pt>
    <dgm:pt modelId="{18989CB0-1549-42A9-B250-1DDD22EA889C}">
      <dgm:prSet custT="1"/>
      <dgm:spPr/>
      <dgm:t>
        <a:bodyPr/>
        <a:lstStyle/>
        <a:p>
          <a:pPr rtl="0"/>
          <a:r>
            <a:rPr lang="ru-RU" sz="1800" b="1" dirty="0" smtClean="0">
              <a:solidFill>
                <a:srgbClr val="C00000"/>
              </a:solidFill>
            </a:rPr>
            <a:t>Учет индивидуальных особенностей;</a:t>
          </a:r>
          <a:endParaRPr lang="ru-RU" sz="1800" b="1" dirty="0">
            <a:solidFill>
              <a:srgbClr val="C00000"/>
            </a:solidFill>
          </a:endParaRPr>
        </a:p>
      </dgm:t>
    </dgm:pt>
    <dgm:pt modelId="{F01211BA-63E4-4809-904D-E4ADD56A879A}" type="parTrans" cxnId="{F0213182-44E6-4DF8-84E3-673B6D41FFAF}">
      <dgm:prSet/>
      <dgm:spPr/>
      <dgm:t>
        <a:bodyPr/>
        <a:lstStyle/>
        <a:p>
          <a:endParaRPr lang="ru-RU"/>
        </a:p>
      </dgm:t>
    </dgm:pt>
    <dgm:pt modelId="{14421995-A394-44FE-9EA6-7DD1347F5140}" type="sibTrans" cxnId="{F0213182-44E6-4DF8-84E3-673B6D41FFAF}">
      <dgm:prSet/>
      <dgm:spPr/>
      <dgm:t>
        <a:bodyPr/>
        <a:lstStyle/>
        <a:p>
          <a:endParaRPr lang="ru-RU"/>
        </a:p>
      </dgm:t>
    </dgm:pt>
    <dgm:pt modelId="{5F7C2C6F-DB5D-46E4-9856-783D773C7092}">
      <dgm:prSet custT="1"/>
      <dgm:spPr/>
      <dgm:t>
        <a:bodyPr/>
        <a:lstStyle/>
        <a:p>
          <a:pPr rtl="0"/>
          <a:r>
            <a:rPr lang="ru-RU" sz="1600" b="1" dirty="0" smtClean="0">
              <a:solidFill>
                <a:srgbClr val="002060"/>
              </a:solidFill>
            </a:rPr>
            <a:t>Психологическое тестирование, рекомендации специалистов;</a:t>
          </a:r>
          <a:endParaRPr lang="ru-RU" sz="1600" b="1" dirty="0">
            <a:solidFill>
              <a:srgbClr val="002060"/>
            </a:solidFill>
          </a:endParaRPr>
        </a:p>
      </dgm:t>
    </dgm:pt>
    <dgm:pt modelId="{7EFBE9DF-3C5C-4965-A8A4-8F883C2184E7}" type="parTrans" cxnId="{697AF94E-BC96-4A76-9680-5D8B5954BC25}">
      <dgm:prSet/>
      <dgm:spPr/>
      <dgm:t>
        <a:bodyPr/>
        <a:lstStyle/>
        <a:p>
          <a:endParaRPr lang="ru-RU"/>
        </a:p>
      </dgm:t>
    </dgm:pt>
    <dgm:pt modelId="{5607AB32-2223-4504-8FB2-48FD1AEB59C9}" type="sibTrans" cxnId="{697AF94E-BC96-4A76-9680-5D8B5954BC25}">
      <dgm:prSet/>
      <dgm:spPr/>
      <dgm:t>
        <a:bodyPr/>
        <a:lstStyle/>
        <a:p>
          <a:endParaRPr lang="ru-RU"/>
        </a:p>
      </dgm:t>
    </dgm:pt>
    <dgm:pt modelId="{F617B267-79D9-411B-930E-8393C9113A8D}">
      <dgm:prSet custT="1"/>
      <dgm:spPr/>
      <dgm:t>
        <a:bodyPr/>
        <a:lstStyle/>
        <a:p>
          <a:pPr rtl="0"/>
          <a:r>
            <a:rPr lang="ru-RU" sz="1600" b="1" dirty="0" smtClean="0">
              <a:solidFill>
                <a:srgbClr val="C00000"/>
              </a:solidFill>
            </a:rPr>
            <a:t>Получение подробной информации о сроках обучения;</a:t>
          </a:r>
          <a:endParaRPr lang="ru-RU" sz="1600" b="1" dirty="0">
            <a:solidFill>
              <a:srgbClr val="C00000"/>
            </a:solidFill>
          </a:endParaRPr>
        </a:p>
      </dgm:t>
    </dgm:pt>
    <dgm:pt modelId="{9DFE98C3-7BBF-4E1C-A783-F25A19908FC2}" type="parTrans" cxnId="{35C3DAA2-C148-4335-87E7-AEA68575D99C}">
      <dgm:prSet/>
      <dgm:spPr/>
      <dgm:t>
        <a:bodyPr/>
        <a:lstStyle/>
        <a:p>
          <a:endParaRPr lang="ru-RU"/>
        </a:p>
      </dgm:t>
    </dgm:pt>
    <dgm:pt modelId="{C110F4C0-A773-47A8-A8EA-A75FE0B9B40F}" type="sibTrans" cxnId="{35C3DAA2-C148-4335-87E7-AEA68575D99C}">
      <dgm:prSet/>
      <dgm:spPr/>
      <dgm:t>
        <a:bodyPr/>
        <a:lstStyle/>
        <a:p>
          <a:endParaRPr lang="ru-RU"/>
        </a:p>
      </dgm:t>
    </dgm:pt>
    <dgm:pt modelId="{6C75FBBB-100A-4EA7-84FA-D8F3E7695D5A}">
      <dgm:prSet custT="1"/>
      <dgm:spPr/>
      <dgm:t>
        <a:bodyPr/>
        <a:lstStyle/>
        <a:p>
          <a:pPr rtl="0"/>
          <a:r>
            <a:rPr lang="ru-RU" sz="1400" b="1" dirty="0" smtClean="0">
              <a:solidFill>
                <a:srgbClr val="002060"/>
              </a:solidFill>
            </a:rPr>
            <a:t>Получить информацию о необходимых документах для поступления;</a:t>
          </a:r>
          <a:endParaRPr lang="ru-RU" sz="1400" b="1" dirty="0">
            <a:solidFill>
              <a:srgbClr val="002060"/>
            </a:solidFill>
          </a:endParaRPr>
        </a:p>
      </dgm:t>
    </dgm:pt>
    <dgm:pt modelId="{66DF66D9-DA62-4748-9DDF-C8CB3AB028C9}" type="parTrans" cxnId="{394402EE-56B7-4B37-95E6-9E84DC8F61F9}">
      <dgm:prSet/>
      <dgm:spPr/>
      <dgm:t>
        <a:bodyPr/>
        <a:lstStyle/>
        <a:p>
          <a:endParaRPr lang="ru-RU"/>
        </a:p>
      </dgm:t>
    </dgm:pt>
    <dgm:pt modelId="{EA50C14A-0FCF-4E37-B918-3400988BB040}" type="sibTrans" cxnId="{394402EE-56B7-4B37-95E6-9E84DC8F61F9}">
      <dgm:prSet/>
      <dgm:spPr/>
      <dgm:t>
        <a:bodyPr/>
        <a:lstStyle/>
        <a:p>
          <a:endParaRPr lang="ru-RU"/>
        </a:p>
      </dgm:t>
    </dgm:pt>
    <dgm:pt modelId="{E3744081-8DA4-4224-BF9E-A79A166B7587}">
      <dgm:prSet custT="1"/>
      <dgm:spPr/>
      <dgm:t>
        <a:bodyPr/>
        <a:lstStyle/>
        <a:p>
          <a:pPr rtl="0"/>
          <a:r>
            <a:rPr lang="ru-RU" sz="1800" b="1" dirty="0" smtClean="0">
              <a:solidFill>
                <a:srgbClr val="C00000"/>
              </a:solidFill>
            </a:rPr>
            <a:t>Получить информацию о вступительных испытаниях;</a:t>
          </a:r>
          <a:endParaRPr lang="ru-RU" sz="1800" b="1" dirty="0">
            <a:solidFill>
              <a:srgbClr val="C00000"/>
            </a:solidFill>
          </a:endParaRPr>
        </a:p>
      </dgm:t>
    </dgm:pt>
    <dgm:pt modelId="{2AF8190E-A9FF-4203-965D-BF3E6414F1D9}" type="parTrans" cxnId="{C77B7019-1E40-4B20-BBC5-51556B2B8BB4}">
      <dgm:prSet/>
      <dgm:spPr/>
      <dgm:t>
        <a:bodyPr/>
        <a:lstStyle/>
        <a:p>
          <a:endParaRPr lang="ru-RU"/>
        </a:p>
      </dgm:t>
    </dgm:pt>
    <dgm:pt modelId="{02440F29-9ACD-4C04-9106-C846FD959F77}" type="sibTrans" cxnId="{C77B7019-1E40-4B20-BBC5-51556B2B8BB4}">
      <dgm:prSet/>
      <dgm:spPr/>
      <dgm:t>
        <a:bodyPr/>
        <a:lstStyle/>
        <a:p>
          <a:endParaRPr lang="ru-RU"/>
        </a:p>
      </dgm:t>
    </dgm:pt>
    <dgm:pt modelId="{CAC6D358-C818-48C2-A723-E0D1ACD268A2}">
      <dgm:prSet custT="1"/>
      <dgm:spPr/>
      <dgm:t>
        <a:bodyPr/>
        <a:lstStyle/>
        <a:p>
          <a:pPr rtl="0"/>
          <a:r>
            <a:rPr lang="ru-RU" sz="1800" b="1" dirty="0" smtClean="0">
              <a:solidFill>
                <a:srgbClr val="002060"/>
              </a:solidFill>
            </a:rPr>
            <a:t>Возможно пройти вступительные испытания;</a:t>
          </a:r>
          <a:endParaRPr lang="ru-RU" sz="1800" b="1" dirty="0">
            <a:solidFill>
              <a:srgbClr val="002060"/>
            </a:solidFill>
          </a:endParaRPr>
        </a:p>
      </dgm:t>
    </dgm:pt>
    <dgm:pt modelId="{8D568DBC-255A-460C-8E7F-7F449B231148}" type="parTrans" cxnId="{7B3292B0-D9A7-447A-BAAD-3006FDB31B4A}">
      <dgm:prSet/>
      <dgm:spPr/>
      <dgm:t>
        <a:bodyPr/>
        <a:lstStyle/>
        <a:p>
          <a:endParaRPr lang="ru-RU"/>
        </a:p>
      </dgm:t>
    </dgm:pt>
    <dgm:pt modelId="{5F7AF534-08C7-4857-B1BD-A1A2F6DA8EC5}" type="sibTrans" cxnId="{7B3292B0-D9A7-447A-BAAD-3006FDB31B4A}">
      <dgm:prSet/>
      <dgm:spPr/>
      <dgm:t>
        <a:bodyPr/>
        <a:lstStyle/>
        <a:p>
          <a:endParaRPr lang="ru-RU"/>
        </a:p>
      </dgm:t>
    </dgm:pt>
    <dgm:pt modelId="{8DDAA5DA-9F0B-4412-B847-5A4A0A7D50A6}">
      <dgm:prSet custT="1"/>
      <dgm:spPr/>
      <dgm:t>
        <a:bodyPr/>
        <a:lstStyle/>
        <a:p>
          <a:pPr rtl="0"/>
          <a:r>
            <a:rPr lang="ru-RU" sz="1800" b="1" dirty="0" smtClean="0">
              <a:solidFill>
                <a:srgbClr val="C00000"/>
              </a:solidFill>
            </a:rPr>
            <a:t>Подать пакет документов в приемную комиссию</a:t>
          </a:r>
          <a:endParaRPr lang="ru-RU" sz="1800" b="1" dirty="0">
            <a:solidFill>
              <a:srgbClr val="C00000"/>
            </a:solidFill>
          </a:endParaRPr>
        </a:p>
      </dgm:t>
    </dgm:pt>
    <dgm:pt modelId="{0E2056A5-D3A8-46D9-9FF6-CF850C4D76C6}" type="parTrans" cxnId="{210B4F37-F883-40C0-9D43-BB7C6DEA81FB}">
      <dgm:prSet/>
      <dgm:spPr/>
      <dgm:t>
        <a:bodyPr/>
        <a:lstStyle/>
        <a:p>
          <a:endParaRPr lang="ru-RU"/>
        </a:p>
      </dgm:t>
    </dgm:pt>
    <dgm:pt modelId="{EA44EFD9-7CA8-4F39-AEBC-90851238C421}" type="sibTrans" cxnId="{210B4F37-F883-40C0-9D43-BB7C6DEA81FB}">
      <dgm:prSet/>
      <dgm:spPr/>
      <dgm:t>
        <a:bodyPr/>
        <a:lstStyle/>
        <a:p>
          <a:endParaRPr lang="ru-RU"/>
        </a:p>
      </dgm:t>
    </dgm:pt>
    <dgm:pt modelId="{158C9C1D-D6C0-488A-A1C9-3D63AB7FB4B2}" type="pres">
      <dgm:prSet presAssocID="{37F8EC1E-7C7B-4E2C-B4F8-F6AB3EBD622B}" presName="Name0" presStyleCnt="0">
        <dgm:presLayoutVars>
          <dgm:dir/>
          <dgm:animLvl val="lvl"/>
          <dgm:resizeHandles val="exact"/>
        </dgm:presLayoutVars>
      </dgm:prSet>
      <dgm:spPr/>
      <dgm:t>
        <a:bodyPr/>
        <a:lstStyle/>
        <a:p>
          <a:endParaRPr lang="ru-RU"/>
        </a:p>
      </dgm:t>
    </dgm:pt>
    <dgm:pt modelId="{0545013B-9466-4FAE-A565-90F968C7C84E}" type="pres">
      <dgm:prSet presAssocID="{1053DDB1-9D44-49CF-A801-79CA69B8CEB4}" presName="linNode" presStyleCnt="0"/>
      <dgm:spPr/>
    </dgm:pt>
    <dgm:pt modelId="{A4C90486-B72C-4601-876E-7C8EB1B080CD}" type="pres">
      <dgm:prSet presAssocID="{1053DDB1-9D44-49CF-A801-79CA69B8CEB4}" presName="parentText" presStyleLbl="node1" presStyleIdx="0" presStyleCnt="8">
        <dgm:presLayoutVars>
          <dgm:chMax val="1"/>
          <dgm:bulletEnabled val="1"/>
        </dgm:presLayoutVars>
      </dgm:prSet>
      <dgm:spPr/>
      <dgm:t>
        <a:bodyPr/>
        <a:lstStyle/>
        <a:p>
          <a:endParaRPr lang="ru-RU"/>
        </a:p>
      </dgm:t>
    </dgm:pt>
    <dgm:pt modelId="{072E46A7-3893-48F1-BE78-D3BA77DF98A1}" type="pres">
      <dgm:prSet presAssocID="{C4698D3D-7A6C-48F9-BEE3-FB5F1E2A6E29}" presName="sp" presStyleCnt="0"/>
      <dgm:spPr/>
    </dgm:pt>
    <dgm:pt modelId="{AFAF6B59-036C-4E9F-922F-96D99ECD6EF9}" type="pres">
      <dgm:prSet presAssocID="{18989CB0-1549-42A9-B250-1DDD22EA889C}" presName="linNode" presStyleCnt="0"/>
      <dgm:spPr/>
    </dgm:pt>
    <dgm:pt modelId="{ED52AE12-6F24-478C-8C71-698276A07E40}" type="pres">
      <dgm:prSet presAssocID="{18989CB0-1549-42A9-B250-1DDD22EA889C}" presName="parentText" presStyleLbl="node1" presStyleIdx="1" presStyleCnt="8">
        <dgm:presLayoutVars>
          <dgm:chMax val="1"/>
          <dgm:bulletEnabled val="1"/>
        </dgm:presLayoutVars>
      </dgm:prSet>
      <dgm:spPr/>
      <dgm:t>
        <a:bodyPr/>
        <a:lstStyle/>
        <a:p>
          <a:endParaRPr lang="ru-RU"/>
        </a:p>
      </dgm:t>
    </dgm:pt>
    <dgm:pt modelId="{40D2E30D-0C07-43AB-BDF2-E7EAEBA21229}" type="pres">
      <dgm:prSet presAssocID="{14421995-A394-44FE-9EA6-7DD1347F5140}" presName="sp" presStyleCnt="0"/>
      <dgm:spPr/>
    </dgm:pt>
    <dgm:pt modelId="{B65B5A45-60CA-4600-9503-1DFB066C5A06}" type="pres">
      <dgm:prSet presAssocID="{5F7C2C6F-DB5D-46E4-9856-783D773C7092}" presName="linNode" presStyleCnt="0"/>
      <dgm:spPr/>
    </dgm:pt>
    <dgm:pt modelId="{925B5067-BCFA-48AC-B58D-A93F8517BB16}" type="pres">
      <dgm:prSet presAssocID="{5F7C2C6F-DB5D-46E4-9856-783D773C7092}" presName="parentText" presStyleLbl="node1" presStyleIdx="2" presStyleCnt="8">
        <dgm:presLayoutVars>
          <dgm:chMax val="1"/>
          <dgm:bulletEnabled val="1"/>
        </dgm:presLayoutVars>
      </dgm:prSet>
      <dgm:spPr/>
      <dgm:t>
        <a:bodyPr/>
        <a:lstStyle/>
        <a:p>
          <a:endParaRPr lang="ru-RU"/>
        </a:p>
      </dgm:t>
    </dgm:pt>
    <dgm:pt modelId="{20890736-15CA-4056-B1E4-FF538B2E3BEB}" type="pres">
      <dgm:prSet presAssocID="{5607AB32-2223-4504-8FB2-48FD1AEB59C9}" presName="sp" presStyleCnt="0"/>
      <dgm:spPr/>
    </dgm:pt>
    <dgm:pt modelId="{3E201025-F628-4EC2-9269-5C7CBA05910D}" type="pres">
      <dgm:prSet presAssocID="{F617B267-79D9-411B-930E-8393C9113A8D}" presName="linNode" presStyleCnt="0"/>
      <dgm:spPr/>
    </dgm:pt>
    <dgm:pt modelId="{42861F41-0B8B-4F89-9395-40BEBD573E84}" type="pres">
      <dgm:prSet presAssocID="{F617B267-79D9-411B-930E-8393C9113A8D}" presName="parentText" presStyleLbl="node1" presStyleIdx="3" presStyleCnt="8">
        <dgm:presLayoutVars>
          <dgm:chMax val="1"/>
          <dgm:bulletEnabled val="1"/>
        </dgm:presLayoutVars>
      </dgm:prSet>
      <dgm:spPr/>
      <dgm:t>
        <a:bodyPr/>
        <a:lstStyle/>
        <a:p>
          <a:endParaRPr lang="ru-RU"/>
        </a:p>
      </dgm:t>
    </dgm:pt>
    <dgm:pt modelId="{FE04AE38-793E-4291-87F5-6DB148638D24}" type="pres">
      <dgm:prSet presAssocID="{C110F4C0-A773-47A8-A8EA-A75FE0B9B40F}" presName="sp" presStyleCnt="0"/>
      <dgm:spPr/>
    </dgm:pt>
    <dgm:pt modelId="{8436D9CA-8922-40DA-900E-4A1A9D1138D9}" type="pres">
      <dgm:prSet presAssocID="{6C75FBBB-100A-4EA7-84FA-D8F3E7695D5A}" presName="linNode" presStyleCnt="0"/>
      <dgm:spPr/>
    </dgm:pt>
    <dgm:pt modelId="{7DEAC07C-342C-46FF-81C6-172EBAF04349}" type="pres">
      <dgm:prSet presAssocID="{6C75FBBB-100A-4EA7-84FA-D8F3E7695D5A}" presName="parentText" presStyleLbl="node1" presStyleIdx="4" presStyleCnt="8">
        <dgm:presLayoutVars>
          <dgm:chMax val="1"/>
          <dgm:bulletEnabled val="1"/>
        </dgm:presLayoutVars>
      </dgm:prSet>
      <dgm:spPr/>
      <dgm:t>
        <a:bodyPr/>
        <a:lstStyle/>
        <a:p>
          <a:endParaRPr lang="ru-RU"/>
        </a:p>
      </dgm:t>
    </dgm:pt>
    <dgm:pt modelId="{A27737B8-572B-4E4D-AF3A-5DD242B62157}" type="pres">
      <dgm:prSet presAssocID="{EA50C14A-0FCF-4E37-B918-3400988BB040}" presName="sp" presStyleCnt="0"/>
      <dgm:spPr/>
    </dgm:pt>
    <dgm:pt modelId="{0A7E7A3B-39B2-40B9-BCB3-57798B3F8E39}" type="pres">
      <dgm:prSet presAssocID="{E3744081-8DA4-4224-BF9E-A79A166B7587}" presName="linNode" presStyleCnt="0"/>
      <dgm:spPr/>
    </dgm:pt>
    <dgm:pt modelId="{A32EA25F-1901-4E7E-9A54-974483F4A520}" type="pres">
      <dgm:prSet presAssocID="{E3744081-8DA4-4224-BF9E-A79A166B7587}" presName="parentText" presStyleLbl="node1" presStyleIdx="5" presStyleCnt="8">
        <dgm:presLayoutVars>
          <dgm:chMax val="1"/>
          <dgm:bulletEnabled val="1"/>
        </dgm:presLayoutVars>
      </dgm:prSet>
      <dgm:spPr/>
      <dgm:t>
        <a:bodyPr/>
        <a:lstStyle/>
        <a:p>
          <a:endParaRPr lang="ru-RU"/>
        </a:p>
      </dgm:t>
    </dgm:pt>
    <dgm:pt modelId="{D2B94EE0-0BD1-404C-96C0-18C6D82D0007}" type="pres">
      <dgm:prSet presAssocID="{02440F29-9ACD-4C04-9106-C846FD959F77}" presName="sp" presStyleCnt="0"/>
      <dgm:spPr/>
    </dgm:pt>
    <dgm:pt modelId="{C4C0D670-5A1A-4525-A0A8-54969115F46F}" type="pres">
      <dgm:prSet presAssocID="{CAC6D358-C818-48C2-A723-E0D1ACD268A2}" presName="linNode" presStyleCnt="0"/>
      <dgm:spPr/>
    </dgm:pt>
    <dgm:pt modelId="{D12C241E-B6BF-423E-8575-40FAC8D9A09C}" type="pres">
      <dgm:prSet presAssocID="{CAC6D358-C818-48C2-A723-E0D1ACD268A2}" presName="parentText" presStyleLbl="node1" presStyleIdx="6" presStyleCnt="8">
        <dgm:presLayoutVars>
          <dgm:chMax val="1"/>
          <dgm:bulletEnabled val="1"/>
        </dgm:presLayoutVars>
      </dgm:prSet>
      <dgm:spPr/>
      <dgm:t>
        <a:bodyPr/>
        <a:lstStyle/>
        <a:p>
          <a:endParaRPr lang="ru-RU"/>
        </a:p>
      </dgm:t>
    </dgm:pt>
    <dgm:pt modelId="{D71F47CE-C36B-435A-A034-C41658CA3884}" type="pres">
      <dgm:prSet presAssocID="{5F7AF534-08C7-4857-B1BD-A1A2F6DA8EC5}" presName="sp" presStyleCnt="0"/>
      <dgm:spPr/>
    </dgm:pt>
    <dgm:pt modelId="{E1EA3E85-7849-4BB7-BC82-BD5AAA874767}" type="pres">
      <dgm:prSet presAssocID="{8DDAA5DA-9F0B-4412-B847-5A4A0A7D50A6}" presName="linNode" presStyleCnt="0"/>
      <dgm:spPr/>
    </dgm:pt>
    <dgm:pt modelId="{7A0833F2-E03D-41B4-9E80-67DC193E9C36}" type="pres">
      <dgm:prSet presAssocID="{8DDAA5DA-9F0B-4412-B847-5A4A0A7D50A6}" presName="parentText" presStyleLbl="node1" presStyleIdx="7" presStyleCnt="8">
        <dgm:presLayoutVars>
          <dgm:chMax val="1"/>
          <dgm:bulletEnabled val="1"/>
        </dgm:presLayoutVars>
      </dgm:prSet>
      <dgm:spPr/>
      <dgm:t>
        <a:bodyPr/>
        <a:lstStyle/>
        <a:p>
          <a:endParaRPr lang="ru-RU"/>
        </a:p>
      </dgm:t>
    </dgm:pt>
  </dgm:ptLst>
  <dgm:cxnLst>
    <dgm:cxn modelId="{697AF94E-BC96-4A76-9680-5D8B5954BC25}" srcId="{37F8EC1E-7C7B-4E2C-B4F8-F6AB3EBD622B}" destId="{5F7C2C6F-DB5D-46E4-9856-783D773C7092}" srcOrd="2" destOrd="0" parTransId="{7EFBE9DF-3C5C-4965-A8A4-8F883C2184E7}" sibTransId="{5607AB32-2223-4504-8FB2-48FD1AEB59C9}"/>
    <dgm:cxn modelId="{448FF0C5-A7AF-495B-9A44-19091340637F}" type="presOf" srcId="{E3744081-8DA4-4224-BF9E-A79A166B7587}" destId="{A32EA25F-1901-4E7E-9A54-974483F4A520}" srcOrd="0" destOrd="0" presId="urn:microsoft.com/office/officeart/2005/8/layout/vList5"/>
    <dgm:cxn modelId="{7B3292B0-D9A7-447A-BAAD-3006FDB31B4A}" srcId="{37F8EC1E-7C7B-4E2C-B4F8-F6AB3EBD622B}" destId="{CAC6D358-C818-48C2-A723-E0D1ACD268A2}" srcOrd="6" destOrd="0" parTransId="{8D568DBC-255A-460C-8E7F-7F449B231148}" sibTransId="{5F7AF534-08C7-4857-B1BD-A1A2F6DA8EC5}"/>
    <dgm:cxn modelId="{F0213182-44E6-4DF8-84E3-673B6D41FFAF}" srcId="{37F8EC1E-7C7B-4E2C-B4F8-F6AB3EBD622B}" destId="{18989CB0-1549-42A9-B250-1DDD22EA889C}" srcOrd="1" destOrd="0" parTransId="{F01211BA-63E4-4809-904D-E4ADD56A879A}" sibTransId="{14421995-A394-44FE-9EA6-7DD1347F5140}"/>
    <dgm:cxn modelId="{394402EE-56B7-4B37-95E6-9E84DC8F61F9}" srcId="{37F8EC1E-7C7B-4E2C-B4F8-F6AB3EBD622B}" destId="{6C75FBBB-100A-4EA7-84FA-D8F3E7695D5A}" srcOrd="4" destOrd="0" parTransId="{66DF66D9-DA62-4748-9DDF-C8CB3AB028C9}" sibTransId="{EA50C14A-0FCF-4E37-B918-3400988BB040}"/>
    <dgm:cxn modelId="{9608FD33-24BD-4E6D-B24A-E3DB331B8DFD}" type="presOf" srcId="{6C75FBBB-100A-4EA7-84FA-D8F3E7695D5A}" destId="{7DEAC07C-342C-46FF-81C6-172EBAF04349}" srcOrd="0" destOrd="0" presId="urn:microsoft.com/office/officeart/2005/8/layout/vList5"/>
    <dgm:cxn modelId="{9D16BE8E-78F8-48B5-9901-119F3A566F82}" type="presOf" srcId="{37F8EC1E-7C7B-4E2C-B4F8-F6AB3EBD622B}" destId="{158C9C1D-D6C0-488A-A1C9-3D63AB7FB4B2}" srcOrd="0" destOrd="0" presId="urn:microsoft.com/office/officeart/2005/8/layout/vList5"/>
    <dgm:cxn modelId="{210B4F37-F883-40C0-9D43-BB7C6DEA81FB}" srcId="{37F8EC1E-7C7B-4E2C-B4F8-F6AB3EBD622B}" destId="{8DDAA5DA-9F0B-4412-B847-5A4A0A7D50A6}" srcOrd="7" destOrd="0" parTransId="{0E2056A5-D3A8-46D9-9FF6-CF850C4D76C6}" sibTransId="{EA44EFD9-7CA8-4F39-AEBC-90851238C421}"/>
    <dgm:cxn modelId="{824BCA05-FA36-4141-8B33-60A3F5D53410}" type="presOf" srcId="{5F7C2C6F-DB5D-46E4-9856-783D773C7092}" destId="{925B5067-BCFA-48AC-B58D-A93F8517BB16}" srcOrd="0" destOrd="0" presId="urn:microsoft.com/office/officeart/2005/8/layout/vList5"/>
    <dgm:cxn modelId="{B0DA52A4-AF76-4D23-A8C8-AE412B5E102B}" type="presOf" srcId="{CAC6D358-C818-48C2-A723-E0D1ACD268A2}" destId="{D12C241E-B6BF-423E-8575-40FAC8D9A09C}" srcOrd="0" destOrd="0" presId="urn:microsoft.com/office/officeart/2005/8/layout/vList5"/>
    <dgm:cxn modelId="{CF18F9EA-9498-489C-9CBB-FD987A87CD76}" type="presOf" srcId="{8DDAA5DA-9F0B-4412-B847-5A4A0A7D50A6}" destId="{7A0833F2-E03D-41B4-9E80-67DC193E9C36}" srcOrd="0" destOrd="0" presId="urn:microsoft.com/office/officeart/2005/8/layout/vList5"/>
    <dgm:cxn modelId="{F23359D8-CB1C-40AA-9013-2E92F4006146}" type="presOf" srcId="{1053DDB1-9D44-49CF-A801-79CA69B8CEB4}" destId="{A4C90486-B72C-4601-876E-7C8EB1B080CD}" srcOrd="0" destOrd="0" presId="urn:microsoft.com/office/officeart/2005/8/layout/vList5"/>
    <dgm:cxn modelId="{7DDFA6AC-416C-46C0-BD99-6F398E7D1F14}" type="presOf" srcId="{F617B267-79D9-411B-930E-8393C9113A8D}" destId="{42861F41-0B8B-4F89-9395-40BEBD573E84}" srcOrd="0" destOrd="0" presId="urn:microsoft.com/office/officeart/2005/8/layout/vList5"/>
    <dgm:cxn modelId="{0000DA53-B58D-4B3C-B4C0-45991673E674}" type="presOf" srcId="{18989CB0-1549-42A9-B250-1DDD22EA889C}" destId="{ED52AE12-6F24-478C-8C71-698276A07E40}" srcOrd="0" destOrd="0" presId="urn:microsoft.com/office/officeart/2005/8/layout/vList5"/>
    <dgm:cxn modelId="{C77B7019-1E40-4B20-BBC5-51556B2B8BB4}" srcId="{37F8EC1E-7C7B-4E2C-B4F8-F6AB3EBD622B}" destId="{E3744081-8DA4-4224-BF9E-A79A166B7587}" srcOrd="5" destOrd="0" parTransId="{2AF8190E-A9FF-4203-965D-BF3E6414F1D9}" sibTransId="{02440F29-9ACD-4C04-9106-C846FD959F77}"/>
    <dgm:cxn modelId="{35C3DAA2-C148-4335-87E7-AEA68575D99C}" srcId="{37F8EC1E-7C7B-4E2C-B4F8-F6AB3EBD622B}" destId="{F617B267-79D9-411B-930E-8393C9113A8D}" srcOrd="3" destOrd="0" parTransId="{9DFE98C3-7BBF-4E1C-A783-F25A19908FC2}" sibTransId="{C110F4C0-A773-47A8-A8EA-A75FE0B9B40F}"/>
    <dgm:cxn modelId="{01AB9E6F-5DAA-46FA-8A4B-60AA8A09FE52}" srcId="{37F8EC1E-7C7B-4E2C-B4F8-F6AB3EBD622B}" destId="{1053DDB1-9D44-49CF-A801-79CA69B8CEB4}" srcOrd="0" destOrd="0" parTransId="{5C82C952-13AB-4E2C-88E4-ECF548F46164}" sibTransId="{C4698D3D-7A6C-48F9-BEE3-FB5F1E2A6E29}"/>
    <dgm:cxn modelId="{911E12E2-8493-4F60-9B3F-CCB5D6F70DE7}" type="presParOf" srcId="{158C9C1D-D6C0-488A-A1C9-3D63AB7FB4B2}" destId="{0545013B-9466-4FAE-A565-90F968C7C84E}" srcOrd="0" destOrd="0" presId="urn:microsoft.com/office/officeart/2005/8/layout/vList5"/>
    <dgm:cxn modelId="{36EBEF5F-258A-4AE1-8340-F6BE8C1029D4}" type="presParOf" srcId="{0545013B-9466-4FAE-A565-90F968C7C84E}" destId="{A4C90486-B72C-4601-876E-7C8EB1B080CD}" srcOrd="0" destOrd="0" presId="urn:microsoft.com/office/officeart/2005/8/layout/vList5"/>
    <dgm:cxn modelId="{C3EC169B-AC23-4BE6-93C9-B3488E973055}" type="presParOf" srcId="{158C9C1D-D6C0-488A-A1C9-3D63AB7FB4B2}" destId="{072E46A7-3893-48F1-BE78-D3BA77DF98A1}" srcOrd="1" destOrd="0" presId="urn:microsoft.com/office/officeart/2005/8/layout/vList5"/>
    <dgm:cxn modelId="{D9452BBF-2B41-464F-9120-77D5234A47F3}" type="presParOf" srcId="{158C9C1D-D6C0-488A-A1C9-3D63AB7FB4B2}" destId="{AFAF6B59-036C-4E9F-922F-96D99ECD6EF9}" srcOrd="2" destOrd="0" presId="urn:microsoft.com/office/officeart/2005/8/layout/vList5"/>
    <dgm:cxn modelId="{F44612BE-48D4-4086-B1E9-A343B66AC939}" type="presParOf" srcId="{AFAF6B59-036C-4E9F-922F-96D99ECD6EF9}" destId="{ED52AE12-6F24-478C-8C71-698276A07E40}" srcOrd="0" destOrd="0" presId="urn:microsoft.com/office/officeart/2005/8/layout/vList5"/>
    <dgm:cxn modelId="{51A84B6F-3C6A-4965-B05B-5A9CE23FE764}" type="presParOf" srcId="{158C9C1D-D6C0-488A-A1C9-3D63AB7FB4B2}" destId="{40D2E30D-0C07-43AB-BDF2-E7EAEBA21229}" srcOrd="3" destOrd="0" presId="urn:microsoft.com/office/officeart/2005/8/layout/vList5"/>
    <dgm:cxn modelId="{EA33A623-2E00-4F53-BB65-FB1DD1A5D2C4}" type="presParOf" srcId="{158C9C1D-D6C0-488A-A1C9-3D63AB7FB4B2}" destId="{B65B5A45-60CA-4600-9503-1DFB066C5A06}" srcOrd="4" destOrd="0" presId="urn:microsoft.com/office/officeart/2005/8/layout/vList5"/>
    <dgm:cxn modelId="{802E9E97-7E1A-412A-9F64-6C0584ECA6D2}" type="presParOf" srcId="{B65B5A45-60CA-4600-9503-1DFB066C5A06}" destId="{925B5067-BCFA-48AC-B58D-A93F8517BB16}" srcOrd="0" destOrd="0" presId="urn:microsoft.com/office/officeart/2005/8/layout/vList5"/>
    <dgm:cxn modelId="{B30E971D-CC65-4E50-A69A-BAEADACABE5E}" type="presParOf" srcId="{158C9C1D-D6C0-488A-A1C9-3D63AB7FB4B2}" destId="{20890736-15CA-4056-B1E4-FF538B2E3BEB}" srcOrd="5" destOrd="0" presId="urn:microsoft.com/office/officeart/2005/8/layout/vList5"/>
    <dgm:cxn modelId="{C885BC0E-93E5-46E9-932F-D9E9DAA4100A}" type="presParOf" srcId="{158C9C1D-D6C0-488A-A1C9-3D63AB7FB4B2}" destId="{3E201025-F628-4EC2-9269-5C7CBA05910D}" srcOrd="6" destOrd="0" presId="urn:microsoft.com/office/officeart/2005/8/layout/vList5"/>
    <dgm:cxn modelId="{B5A428DE-A019-4B8C-BA7F-046A9EE55E23}" type="presParOf" srcId="{3E201025-F628-4EC2-9269-5C7CBA05910D}" destId="{42861F41-0B8B-4F89-9395-40BEBD573E84}" srcOrd="0" destOrd="0" presId="urn:microsoft.com/office/officeart/2005/8/layout/vList5"/>
    <dgm:cxn modelId="{7EAD94B6-EDD4-4D36-940B-FAFD627961EB}" type="presParOf" srcId="{158C9C1D-D6C0-488A-A1C9-3D63AB7FB4B2}" destId="{FE04AE38-793E-4291-87F5-6DB148638D24}" srcOrd="7" destOrd="0" presId="urn:microsoft.com/office/officeart/2005/8/layout/vList5"/>
    <dgm:cxn modelId="{E164A94F-6B34-4EA5-93DA-EBF6B758482A}" type="presParOf" srcId="{158C9C1D-D6C0-488A-A1C9-3D63AB7FB4B2}" destId="{8436D9CA-8922-40DA-900E-4A1A9D1138D9}" srcOrd="8" destOrd="0" presId="urn:microsoft.com/office/officeart/2005/8/layout/vList5"/>
    <dgm:cxn modelId="{B49C8258-D42D-4EB0-9498-2A75D93A5AF4}" type="presParOf" srcId="{8436D9CA-8922-40DA-900E-4A1A9D1138D9}" destId="{7DEAC07C-342C-46FF-81C6-172EBAF04349}" srcOrd="0" destOrd="0" presId="urn:microsoft.com/office/officeart/2005/8/layout/vList5"/>
    <dgm:cxn modelId="{EC6BF0F9-05E0-42F2-9921-18C537BAB736}" type="presParOf" srcId="{158C9C1D-D6C0-488A-A1C9-3D63AB7FB4B2}" destId="{A27737B8-572B-4E4D-AF3A-5DD242B62157}" srcOrd="9" destOrd="0" presId="urn:microsoft.com/office/officeart/2005/8/layout/vList5"/>
    <dgm:cxn modelId="{E1C8C512-5369-4E19-B53C-2560FC9BB48A}" type="presParOf" srcId="{158C9C1D-D6C0-488A-A1C9-3D63AB7FB4B2}" destId="{0A7E7A3B-39B2-40B9-BCB3-57798B3F8E39}" srcOrd="10" destOrd="0" presId="urn:microsoft.com/office/officeart/2005/8/layout/vList5"/>
    <dgm:cxn modelId="{785B984F-498A-4C94-8BD6-C2E7B4DF67DE}" type="presParOf" srcId="{0A7E7A3B-39B2-40B9-BCB3-57798B3F8E39}" destId="{A32EA25F-1901-4E7E-9A54-974483F4A520}" srcOrd="0" destOrd="0" presId="urn:microsoft.com/office/officeart/2005/8/layout/vList5"/>
    <dgm:cxn modelId="{191A4EA1-4856-45D7-975C-726E9EADEE57}" type="presParOf" srcId="{158C9C1D-D6C0-488A-A1C9-3D63AB7FB4B2}" destId="{D2B94EE0-0BD1-404C-96C0-18C6D82D0007}" srcOrd="11" destOrd="0" presId="urn:microsoft.com/office/officeart/2005/8/layout/vList5"/>
    <dgm:cxn modelId="{E2C0D8E8-7AC3-4ECF-9E54-BE89B2588AC6}" type="presParOf" srcId="{158C9C1D-D6C0-488A-A1C9-3D63AB7FB4B2}" destId="{C4C0D670-5A1A-4525-A0A8-54969115F46F}" srcOrd="12" destOrd="0" presId="urn:microsoft.com/office/officeart/2005/8/layout/vList5"/>
    <dgm:cxn modelId="{FA9270C5-74E0-4A05-9CD4-5F31127DB458}" type="presParOf" srcId="{C4C0D670-5A1A-4525-A0A8-54969115F46F}" destId="{D12C241E-B6BF-423E-8575-40FAC8D9A09C}" srcOrd="0" destOrd="0" presId="urn:microsoft.com/office/officeart/2005/8/layout/vList5"/>
    <dgm:cxn modelId="{7B1AB42C-B174-4FA6-8CE7-DC6835137AAB}" type="presParOf" srcId="{158C9C1D-D6C0-488A-A1C9-3D63AB7FB4B2}" destId="{D71F47CE-C36B-435A-A034-C41658CA3884}" srcOrd="13" destOrd="0" presId="urn:microsoft.com/office/officeart/2005/8/layout/vList5"/>
    <dgm:cxn modelId="{39E450EC-03FE-4898-849A-F0BE09BD0A7A}" type="presParOf" srcId="{158C9C1D-D6C0-488A-A1C9-3D63AB7FB4B2}" destId="{E1EA3E85-7849-4BB7-BC82-BD5AAA874767}" srcOrd="14" destOrd="0" presId="urn:microsoft.com/office/officeart/2005/8/layout/vList5"/>
    <dgm:cxn modelId="{39A6FD2A-1AC0-4A50-A5CE-A953F9FAA8B5}" type="presParOf" srcId="{E1EA3E85-7849-4BB7-BC82-BD5AAA874767}" destId="{7A0833F2-E03D-41B4-9E80-67DC193E9C36}"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A6E9B2-E082-4EE5-BDF0-70F1B4338E9E}"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ru-RU"/>
        </a:p>
      </dgm:t>
    </dgm:pt>
    <dgm:pt modelId="{4711E643-4AFC-42FC-AA54-AD9FA79C0B4B}">
      <dgm:prSet custT="1"/>
      <dgm:spPr/>
      <dgm:t>
        <a:bodyPr/>
        <a:lstStyle/>
        <a:p>
          <a:pPr rtl="0"/>
          <a:r>
            <a:rPr lang="ru-RU" sz="2000" dirty="0" smtClean="0"/>
            <a:t>Созданы условия архитектурной и физической  доступности;</a:t>
          </a:r>
          <a:endParaRPr lang="ru-RU" sz="2000" dirty="0"/>
        </a:p>
      </dgm:t>
    </dgm:pt>
    <dgm:pt modelId="{454A63FC-8560-45F5-8C81-14620F0B2B1F}" type="parTrans" cxnId="{FD6BF4C3-0988-43CA-98E8-74A3FA4B4408}">
      <dgm:prSet/>
      <dgm:spPr/>
      <dgm:t>
        <a:bodyPr/>
        <a:lstStyle/>
        <a:p>
          <a:endParaRPr lang="ru-RU" sz="2000"/>
        </a:p>
      </dgm:t>
    </dgm:pt>
    <dgm:pt modelId="{5D61B63B-70B7-4820-8AB0-85B7A1B94724}" type="sibTrans" cxnId="{FD6BF4C3-0988-43CA-98E8-74A3FA4B4408}">
      <dgm:prSet/>
      <dgm:spPr/>
      <dgm:t>
        <a:bodyPr/>
        <a:lstStyle/>
        <a:p>
          <a:endParaRPr lang="ru-RU" sz="2000"/>
        </a:p>
      </dgm:t>
    </dgm:pt>
    <dgm:pt modelId="{A84E3592-2272-44A4-9C99-C7E82074292F}">
      <dgm:prSet custT="1"/>
      <dgm:spPr/>
      <dgm:t>
        <a:bodyPr/>
        <a:lstStyle/>
        <a:p>
          <a:pPr rtl="0"/>
          <a:r>
            <a:rPr lang="ru-RU" sz="2000" dirty="0" smtClean="0"/>
            <a:t>Закуплено специальное учебное оборудование;</a:t>
          </a:r>
          <a:endParaRPr lang="ru-RU" sz="2000" dirty="0"/>
        </a:p>
      </dgm:t>
    </dgm:pt>
    <dgm:pt modelId="{7F236699-5566-4BAE-B898-A76537C9CB00}" type="parTrans" cxnId="{0084358A-15A0-4827-AB9B-0EF243A51BFA}">
      <dgm:prSet/>
      <dgm:spPr/>
      <dgm:t>
        <a:bodyPr/>
        <a:lstStyle/>
        <a:p>
          <a:endParaRPr lang="ru-RU" sz="2000"/>
        </a:p>
      </dgm:t>
    </dgm:pt>
    <dgm:pt modelId="{27045A56-7D95-4077-A036-8164A95D9138}" type="sibTrans" cxnId="{0084358A-15A0-4827-AB9B-0EF243A51BFA}">
      <dgm:prSet/>
      <dgm:spPr/>
      <dgm:t>
        <a:bodyPr/>
        <a:lstStyle/>
        <a:p>
          <a:endParaRPr lang="ru-RU" sz="2000"/>
        </a:p>
      </dgm:t>
    </dgm:pt>
    <dgm:pt modelId="{F875B0B7-3254-4840-9162-0BB58498F3BE}">
      <dgm:prSet custT="1"/>
      <dgm:spPr/>
      <dgm:t>
        <a:bodyPr/>
        <a:lstStyle/>
        <a:p>
          <a:pPr rtl="0"/>
          <a:r>
            <a:rPr lang="ru-RU" sz="2000" dirty="0" smtClean="0"/>
            <a:t>Разработаны методические рекомендации, учитывающие особенности различных нозологических групп; </a:t>
          </a:r>
          <a:endParaRPr lang="ru-RU" sz="2000" dirty="0"/>
        </a:p>
      </dgm:t>
    </dgm:pt>
    <dgm:pt modelId="{526B2F87-CBE9-4E5C-ADBA-C082BA6780DC}" type="parTrans" cxnId="{4222B01F-8732-40F7-904E-D52C758D1E22}">
      <dgm:prSet/>
      <dgm:spPr/>
      <dgm:t>
        <a:bodyPr/>
        <a:lstStyle/>
        <a:p>
          <a:endParaRPr lang="ru-RU" sz="2000"/>
        </a:p>
      </dgm:t>
    </dgm:pt>
    <dgm:pt modelId="{AC434F11-9069-4ACC-87CA-8284FEA045E0}" type="sibTrans" cxnId="{4222B01F-8732-40F7-904E-D52C758D1E22}">
      <dgm:prSet/>
      <dgm:spPr/>
      <dgm:t>
        <a:bodyPr/>
        <a:lstStyle/>
        <a:p>
          <a:endParaRPr lang="ru-RU" sz="2000"/>
        </a:p>
      </dgm:t>
    </dgm:pt>
    <dgm:pt modelId="{1238580B-7D65-4E83-82F4-41E9F3FD59A8}">
      <dgm:prSet custT="1"/>
      <dgm:spPr/>
      <dgm:t>
        <a:bodyPr/>
        <a:lstStyle/>
        <a:p>
          <a:pPr rtl="0"/>
          <a:r>
            <a:rPr lang="ru-RU" sz="2000" dirty="0" smtClean="0"/>
            <a:t>Осуществляется психолого – педагогическое сопровождение обучающихся;</a:t>
          </a:r>
          <a:endParaRPr lang="ru-RU" sz="2000" dirty="0"/>
        </a:p>
      </dgm:t>
    </dgm:pt>
    <dgm:pt modelId="{4367B804-88CF-4ADA-8A99-5298699A1D59}" type="parTrans" cxnId="{EE68851F-5F6E-4CD0-9B3D-360E43CAB874}">
      <dgm:prSet/>
      <dgm:spPr/>
      <dgm:t>
        <a:bodyPr/>
        <a:lstStyle/>
        <a:p>
          <a:endParaRPr lang="ru-RU" sz="2000"/>
        </a:p>
      </dgm:t>
    </dgm:pt>
    <dgm:pt modelId="{A710FDB6-00E3-44D5-92A8-EF9FF160623A}" type="sibTrans" cxnId="{EE68851F-5F6E-4CD0-9B3D-360E43CAB874}">
      <dgm:prSet/>
      <dgm:spPr/>
      <dgm:t>
        <a:bodyPr/>
        <a:lstStyle/>
        <a:p>
          <a:endParaRPr lang="ru-RU" sz="2000"/>
        </a:p>
      </dgm:t>
    </dgm:pt>
    <dgm:pt modelId="{0408858B-41D1-46F3-8023-C8D8D4F44EBC}">
      <dgm:prSet custT="1"/>
      <dgm:spPr/>
      <dgm:t>
        <a:bodyPr/>
        <a:lstStyle/>
        <a:p>
          <a:pPr rtl="0"/>
          <a:r>
            <a:rPr lang="ru-RU" sz="2000" smtClean="0"/>
            <a:t>В образовательном процессе используются дистанционные образовательные технологии;</a:t>
          </a:r>
          <a:endParaRPr lang="ru-RU" sz="2000"/>
        </a:p>
      </dgm:t>
    </dgm:pt>
    <dgm:pt modelId="{4D480043-46E1-4C53-B04D-7CDC9CA1CC7A}" type="parTrans" cxnId="{1B35FA1D-A398-47A9-B5EA-901792E8F12E}">
      <dgm:prSet/>
      <dgm:spPr/>
      <dgm:t>
        <a:bodyPr/>
        <a:lstStyle/>
        <a:p>
          <a:endParaRPr lang="ru-RU" sz="2000"/>
        </a:p>
      </dgm:t>
    </dgm:pt>
    <dgm:pt modelId="{72D4FDAC-D7B3-4AF0-82DE-A11E40E5E247}" type="sibTrans" cxnId="{1B35FA1D-A398-47A9-B5EA-901792E8F12E}">
      <dgm:prSet/>
      <dgm:spPr/>
      <dgm:t>
        <a:bodyPr/>
        <a:lstStyle/>
        <a:p>
          <a:endParaRPr lang="ru-RU" sz="2000"/>
        </a:p>
      </dgm:t>
    </dgm:pt>
    <dgm:pt modelId="{FCD93B85-FE9D-4474-8705-B548ACA2A806}">
      <dgm:prSet custT="1"/>
      <dgm:spPr/>
      <dgm:t>
        <a:bodyPr/>
        <a:lstStyle/>
        <a:p>
          <a:pPr rtl="0"/>
          <a:r>
            <a:rPr lang="ru-RU" sz="2000" dirty="0" smtClean="0"/>
            <a:t>Преподаватели имеют инклюзивный опыт ;</a:t>
          </a:r>
          <a:endParaRPr lang="ru-RU" sz="2000" dirty="0"/>
        </a:p>
      </dgm:t>
    </dgm:pt>
    <dgm:pt modelId="{D9119665-2D8A-437B-A148-FC5AA30CA793}" type="parTrans" cxnId="{FCD178A0-73C7-4BD6-85DD-DBA953FD7E67}">
      <dgm:prSet/>
      <dgm:spPr/>
      <dgm:t>
        <a:bodyPr/>
        <a:lstStyle/>
        <a:p>
          <a:endParaRPr lang="ru-RU" sz="2000"/>
        </a:p>
      </dgm:t>
    </dgm:pt>
    <dgm:pt modelId="{C3EB468A-DD43-4572-8472-2CC6EC45A06D}" type="sibTrans" cxnId="{FCD178A0-73C7-4BD6-85DD-DBA953FD7E67}">
      <dgm:prSet/>
      <dgm:spPr/>
      <dgm:t>
        <a:bodyPr/>
        <a:lstStyle/>
        <a:p>
          <a:endParaRPr lang="ru-RU" sz="2000"/>
        </a:p>
      </dgm:t>
    </dgm:pt>
    <dgm:pt modelId="{7AF76E38-FDA2-4A42-BB44-0D20CCE092A6}">
      <dgm:prSet custT="1"/>
      <dgm:spPr/>
      <dgm:t>
        <a:bodyPr/>
        <a:lstStyle/>
        <a:p>
          <a:pPr rtl="0"/>
          <a:r>
            <a:rPr lang="ru-RU" sz="2000" smtClean="0"/>
            <a:t>Обучающиеся с ОВЗ и инвалидностью включены в систему дополнительного образования</a:t>
          </a:r>
          <a:endParaRPr lang="ru-RU" sz="2000"/>
        </a:p>
      </dgm:t>
    </dgm:pt>
    <dgm:pt modelId="{BD107ECD-3CBF-47C4-AE7B-2034F6193A89}" type="parTrans" cxnId="{F74D343F-03FE-4511-9740-74D5FDE0426B}">
      <dgm:prSet/>
      <dgm:spPr/>
      <dgm:t>
        <a:bodyPr/>
        <a:lstStyle/>
        <a:p>
          <a:endParaRPr lang="ru-RU" sz="2000"/>
        </a:p>
      </dgm:t>
    </dgm:pt>
    <dgm:pt modelId="{2ABC5305-9DF3-4AEF-A205-2B6A8F9FA5B2}" type="sibTrans" cxnId="{F74D343F-03FE-4511-9740-74D5FDE0426B}">
      <dgm:prSet/>
      <dgm:spPr/>
      <dgm:t>
        <a:bodyPr/>
        <a:lstStyle/>
        <a:p>
          <a:endParaRPr lang="ru-RU" sz="2000"/>
        </a:p>
      </dgm:t>
    </dgm:pt>
    <dgm:pt modelId="{466BCB11-B17B-4F51-8E9E-3C4963DC8D94}" type="pres">
      <dgm:prSet presAssocID="{56A6E9B2-E082-4EE5-BDF0-70F1B4338E9E}" presName="linearFlow" presStyleCnt="0">
        <dgm:presLayoutVars>
          <dgm:dir/>
          <dgm:resizeHandles val="exact"/>
        </dgm:presLayoutVars>
      </dgm:prSet>
      <dgm:spPr/>
      <dgm:t>
        <a:bodyPr/>
        <a:lstStyle/>
        <a:p>
          <a:endParaRPr lang="ru-RU"/>
        </a:p>
      </dgm:t>
    </dgm:pt>
    <dgm:pt modelId="{D81B8D45-C10B-42CA-BD2E-DCE949FF0E36}" type="pres">
      <dgm:prSet presAssocID="{4711E643-4AFC-42FC-AA54-AD9FA79C0B4B}" presName="composite" presStyleCnt="0"/>
      <dgm:spPr/>
    </dgm:pt>
    <dgm:pt modelId="{E157E74F-F0EA-4469-ADA9-21F43DC2F59F}" type="pres">
      <dgm:prSet presAssocID="{4711E643-4AFC-42FC-AA54-AD9FA79C0B4B}" presName="imgShp" presStyleLbl="fgImgPlace1" presStyleIdx="0" presStyleCnt="7"/>
      <dgm:spPr>
        <a:blipFill rotWithShape="1">
          <a:blip xmlns:r="http://schemas.openxmlformats.org/officeDocument/2006/relationships" r:embed="rId1"/>
          <a:stretch>
            <a:fillRect/>
          </a:stretch>
        </a:blipFill>
      </dgm:spPr>
    </dgm:pt>
    <dgm:pt modelId="{BE447283-5E7F-4426-B8FE-A30CE94E8083}" type="pres">
      <dgm:prSet presAssocID="{4711E643-4AFC-42FC-AA54-AD9FA79C0B4B}" presName="txShp" presStyleLbl="node1" presStyleIdx="0" presStyleCnt="7">
        <dgm:presLayoutVars>
          <dgm:bulletEnabled val="1"/>
        </dgm:presLayoutVars>
      </dgm:prSet>
      <dgm:spPr/>
      <dgm:t>
        <a:bodyPr/>
        <a:lstStyle/>
        <a:p>
          <a:endParaRPr lang="ru-RU"/>
        </a:p>
      </dgm:t>
    </dgm:pt>
    <dgm:pt modelId="{B8BDEAAA-D97E-44C0-8B79-77AB3BFD2A55}" type="pres">
      <dgm:prSet presAssocID="{5D61B63B-70B7-4820-8AB0-85B7A1B94724}" presName="spacing" presStyleCnt="0"/>
      <dgm:spPr/>
    </dgm:pt>
    <dgm:pt modelId="{CD6C3A3A-4B9B-4452-AC81-FA5193CE41B2}" type="pres">
      <dgm:prSet presAssocID="{A84E3592-2272-44A4-9C99-C7E82074292F}" presName="composite" presStyleCnt="0"/>
      <dgm:spPr/>
    </dgm:pt>
    <dgm:pt modelId="{19A3481C-A738-4BEE-AE21-E1C1517C5458}" type="pres">
      <dgm:prSet presAssocID="{A84E3592-2272-44A4-9C99-C7E82074292F}" presName="imgShp" presStyleLbl="fgImgPlace1" presStyleIdx="1" presStyleCnt="7"/>
      <dgm:spPr>
        <a:blipFill rotWithShape="1">
          <a:blip xmlns:r="http://schemas.openxmlformats.org/officeDocument/2006/relationships" r:embed="rId2"/>
          <a:stretch>
            <a:fillRect/>
          </a:stretch>
        </a:blipFill>
      </dgm:spPr>
    </dgm:pt>
    <dgm:pt modelId="{FE960729-22A5-4FCB-90FF-6F8CE6AB8858}" type="pres">
      <dgm:prSet presAssocID="{A84E3592-2272-44A4-9C99-C7E82074292F}" presName="txShp" presStyleLbl="node1" presStyleIdx="1" presStyleCnt="7">
        <dgm:presLayoutVars>
          <dgm:bulletEnabled val="1"/>
        </dgm:presLayoutVars>
      </dgm:prSet>
      <dgm:spPr/>
      <dgm:t>
        <a:bodyPr/>
        <a:lstStyle/>
        <a:p>
          <a:endParaRPr lang="ru-RU"/>
        </a:p>
      </dgm:t>
    </dgm:pt>
    <dgm:pt modelId="{F00DF5F4-458B-4121-B166-E0CEDAE33CA1}" type="pres">
      <dgm:prSet presAssocID="{27045A56-7D95-4077-A036-8164A95D9138}" presName="spacing" presStyleCnt="0"/>
      <dgm:spPr/>
    </dgm:pt>
    <dgm:pt modelId="{4E15F631-BE96-41E5-81F2-F8C32199118F}" type="pres">
      <dgm:prSet presAssocID="{F875B0B7-3254-4840-9162-0BB58498F3BE}" presName="composite" presStyleCnt="0"/>
      <dgm:spPr/>
    </dgm:pt>
    <dgm:pt modelId="{63E16B3E-C970-4DFD-91BA-E600BF45DF13}" type="pres">
      <dgm:prSet presAssocID="{F875B0B7-3254-4840-9162-0BB58498F3BE}" presName="imgShp" presStyleLbl="fgImgPlace1" presStyleIdx="2" presStyleCnt="7"/>
      <dgm:spPr>
        <a:blipFill rotWithShape="1">
          <a:blip xmlns:r="http://schemas.openxmlformats.org/officeDocument/2006/relationships" r:embed="rId3"/>
          <a:stretch>
            <a:fillRect/>
          </a:stretch>
        </a:blipFill>
      </dgm:spPr>
    </dgm:pt>
    <dgm:pt modelId="{20B31FCA-8155-4DDC-9DA3-2F019EBD7BDD}" type="pres">
      <dgm:prSet presAssocID="{F875B0B7-3254-4840-9162-0BB58498F3BE}" presName="txShp" presStyleLbl="node1" presStyleIdx="2" presStyleCnt="7">
        <dgm:presLayoutVars>
          <dgm:bulletEnabled val="1"/>
        </dgm:presLayoutVars>
      </dgm:prSet>
      <dgm:spPr/>
      <dgm:t>
        <a:bodyPr/>
        <a:lstStyle/>
        <a:p>
          <a:endParaRPr lang="ru-RU"/>
        </a:p>
      </dgm:t>
    </dgm:pt>
    <dgm:pt modelId="{EB1164C8-76CD-4EC5-B5D6-5383B393A15E}" type="pres">
      <dgm:prSet presAssocID="{AC434F11-9069-4ACC-87CA-8284FEA045E0}" presName="spacing" presStyleCnt="0"/>
      <dgm:spPr/>
    </dgm:pt>
    <dgm:pt modelId="{EF84967B-8399-4225-B9B2-AD7F31EC668D}" type="pres">
      <dgm:prSet presAssocID="{1238580B-7D65-4E83-82F4-41E9F3FD59A8}" presName="composite" presStyleCnt="0"/>
      <dgm:spPr/>
    </dgm:pt>
    <dgm:pt modelId="{AF9058EE-78F4-4722-9736-4C9B85E31A0F}" type="pres">
      <dgm:prSet presAssocID="{1238580B-7D65-4E83-82F4-41E9F3FD59A8}" presName="imgShp" presStyleLbl="fgImgPlace1" presStyleIdx="3" presStyleCnt="7"/>
      <dgm:spPr>
        <a:blipFill rotWithShape="1">
          <a:blip xmlns:r="http://schemas.openxmlformats.org/officeDocument/2006/relationships" r:embed="rId4"/>
          <a:stretch>
            <a:fillRect/>
          </a:stretch>
        </a:blipFill>
      </dgm:spPr>
    </dgm:pt>
    <dgm:pt modelId="{C0D9D18F-C7C9-4FBF-870D-ACA40D327F42}" type="pres">
      <dgm:prSet presAssocID="{1238580B-7D65-4E83-82F4-41E9F3FD59A8}" presName="txShp" presStyleLbl="node1" presStyleIdx="3" presStyleCnt="7">
        <dgm:presLayoutVars>
          <dgm:bulletEnabled val="1"/>
        </dgm:presLayoutVars>
      </dgm:prSet>
      <dgm:spPr/>
      <dgm:t>
        <a:bodyPr/>
        <a:lstStyle/>
        <a:p>
          <a:endParaRPr lang="ru-RU"/>
        </a:p>
      </dgm:t>
    </dgm:pt>
    <dgm:pt modelId="{A43E0567-49CE-4BB5-9E5F-A53377248967}" type="pres">
      <dgm:prSet presAssocID="{A710FDB6-00E3-44D5-92A8-EF9FF160623A}" presName="spacing" presStyleCnt="0"/>
      <dgm:spPr/>
    </dgm:pt>
    <dgm:pt modelId="{54A1AEE5-46C4-4764-B5B7-C8511E2D3F0F}" type="pres">
      <dgm:prSet presAssocID="{0408858B-41D1-46F3-8023-C8D8D4F44EBC}" presName="composite" presStyleCnt="0"/>
      <dgm:spPr/>
    </dgm:pt>
    <dgm:pt modelId="{298710CC-0EBA-41BF-ABCF-8C5A360FB5FF}" type="pres">
      <dgm:prSet presAssocID="{0408858B-41D1-46F3-8023-C8D8D4F44EBC}" presName="imgShp" presStyleLbl="fgImgPlace1" presStyleIdx="4" presStyleCnt="7"/>
      <dgm:spPr>
        <a:blipFill rotWithShape="1">
          <a:blip xmlns:r="http://schemas.openxmlformats.org/officeDocument/2006/relationships" r:embed="rId5"/>
          <a:stretch>
            <a:fillRect/>
          </a:stretch>
        </a:blipFill>
      </dgm:spPr>
    </dgm:pt>
    <dgm:pt modelId="{3E4D8DFF-5F10-4D2E-800B-35DE6986EFBA}" type="pres">
      <dgm:prSet presAssocID="{0408858B-41D1-46F3-8023-C8D8D4F44EBC}" presName="txShp" presStyleLbl="node1" presStyleIdx="4" presStyleCnt="7">
        <dgm:presLayoutVars>
          <dgm:bulletEnabled val="1"/>
        </dgm:presLayoutVars>
      </dgm:prSet>
      <dgm:spPr/>
      <dgm:t>
        <a:bodyPr/>
        <a:lstStyle/>
        <a:p>
          <a:endParaRPr lang="ru-RU"/>
        </a:p>
      </dgm:t>
    </dgm:pt>
    <dgm:pt modelId="{0F12B93F-FEB5-43D1-A220-8D973314EA1D}" type="pres">
      <dgm:prSet presAssocID="{72D4FDAC-D7B3-4AF0-82DE-A11E40E5E247}" presName="spacing" presStyleCnt="0"/>
      <dgm:spPr/>
    </dgm:pt>
    <dgm:pt modelId="{24C71469-7377-4B85-B8D1-857857A788D8}" type="pres">
      <dgm:prSet presAssocID="{FCD93B85-FE9D-4474-8705-B548ACA2A806}" presName="composite" presStyleCnt="0"/>
      <dgm:spPr/>
    </dgm:pt>
    <dgm:pt modelId="{A493BADD-5590-4DBD-9EA2-0447DA1C641D}" type="pres">
      <dgm:prSet presAssocID="{FCD93B85-FE9D-4474-8705-B548ACA2A806}" presName="imgShp" presStyleLbl="fgImgPlace1" presStyleIdx="5" presStyleCnt="7"/>
      <dgm:spPr>
        <a:blipFill rotWithShape="1">
          <a:blip xmlns:r="http://schemas.openxmlformats.org/officeDocument/2006/relationships" r:embed="rId6"/>
          <a:stretch>
            <a:fillRect/>
          </a:stretch>
        </a:blipFill>
      </dgm:spPr>
    </dgm:pt>
    <dgm:pt modelId="{74F51848-1365-497E-9E49-7CEDAA5C1ADE}" type="pres">
      <dgm:prSet presAssocID="{FCD93B85-FE9D-4474-8705-B548ACA2A806}" presName="txShp" presStyleLbl="node1" presStyleIdx="5" presStyleCnt="7" custLinFactNeighborX="-119" custLinFactNeighborY="-1719">
        <dgm:presLayoutVars>
          <dgm:bulletEnabled val="1"/>
        </dgm:presLayoutVars>
      </dgm:prSet>
      <dgm:spPr/>
      <dgm:t>
        <a:bodyPr/>
        <a:lstStyle/>
        <a:p>
          <a:endParaRPr lang="ru-RU"/>
        </a:p>
      </dgm:t>
    </dgm:pt>
    <dgm:pt modelId="{CFAA0E9F-193C-4565-BD90-EC009E0063E7}" type="pres">
      <dgm:prSet presAssocID="{C3EB468A-DD43-4572-8472-2CC6EC45A06D}" presName="spacing" presStyleCnt="0"/>
      <dgm:spPr/>
    </dgm:pt>
    <dgm:pt modelId="{2EB4D805-9F9E-4828-A45A-9D93D12420D3}" type="pres">
      <dgm:prSet presAssocID="{7AF76E38-FDA2-4A42-BB44-0D20CCE092A6}" presName="composite" presStyleCnt="0"/>
      <dgm:spPr/>
    </dgm:pt>
    <dgm:pt modelId="{C53E26F3-7EB1-4CEE-B344-6BAEBA262E17}" type="pres">
      <dgm:prSet presAssocID="{7AF76E38-FDA2-4A42-BB44-0D20CCE092A6}" presName="imgShp" presStyleLbl="fgImgPlace1" presStyleIdx="6" presStyleCnt="7"/>
      <dgm:spPr>
        <a:blipFill rotWithShape="1">
          <a:blip xmlns:r="http://schemas.openxmlformats.org/officeDocument/2006/relationships" r:embed="rId7"/>
          <a:stretch>
            <a:fillRect/>
          </a:stretch>
        </a:blipFill>
      </dgm:spPr>
    </dgm:pt>
    <dgm:pt modelId="{942D5E28-B0D9-405B-85F1-A8B10B2F9784}" type="pres">
      <dgm:prSet presAssocID="{7AF76E38-FDA2-4A42-BB44-0D20CCE092A6}" presName="txShp" presStyleLbl="node1" presStyleIdx="6" presStyleCnt="7">
        <dgm:presLayoutVars>
          <dgm:bulletEnabled val="1"/>
        </dgm:presLayoutVars>
      </dgm:prSet>
      <dgm:spPr/>
      <dgm:t>
        <a:bodyPr/>
        <a:lstStyle/>
        <a:p>
          <a:endParaRPr lang="ru-RU"/>
        </a:p>
      </dgm:t>
    </dgm:pt>
  </dgm:ptLst>
  <dgm:cxnLst>
    <dgm:cxn modelId="{0084358A-15A0-4827-AB9B-0EF243A51BFA}" srcId="{56A6E9B2-E082-4EE5-BDF0-70F1B4338E9E}" destId="{A84E3592-2272-44A4-9C99-C7E82074292F}" srcOrd="1" destOrd="0" parTransId="{7F236699-5566-4BAE-B898-A76537C9CB00}" sibTransId="{27045A56-7D95-4077-A036-8164A95D9138}"/>
    <dgm:cxn modelId="{14433683-6557-495F-85D7-8B5014AD92C4}" type="presOf" srcId="{0408858B-41D1-46F3-8023-C8D8D4F44EBC}" destId="{3E4D8DFF-5F10-4D2E-800B-35DE6986EFBA}" srcOrd="0" destOrd="0" presId="urn:microsoft.com/office/officeart/2005/8/layout/vList3"/>
    <dgm:cxn modelId="{FD6BF4C3-0988-43CA-98E8-74A3FA4B4408}" srcId="{56A6E9B2-E082-4EE5-BDF0-70F1B4338E9E}" destId="{4711E643-4AFC-42FC-AA54-AD9FA79C0B4B}" srcOrd="0" destOrd="0" parTransId="{454A63FC-8560-45F5-8C81-14620F0B2B1F}" sibTransId="{5D61B63B-70B7-4820-8AB0-85B7A1B94724}"/>
    <dgm:cxn modelId="{F74D343F-03FE-4511-9740-74D5FDE0426B}" srcId="{56A6E9B2-E082-4EE5-BDF0-70F1B4338E9E}" destId="{7AF76E38-FDA2-4A42-BB44-0D20CCE092A6}" srcOrd="6" destOrd="0" parTransId="{BD107ECD-3CBF-47C4-AE7B-2034F6193A89}" sibTransId="{2ABC5305-9DF3-4AEF-A205-2B6A8F9FA5B2}"/>
    <dgm:cxn modelId="{304060CB-7DD4-4257-BC41-55F9B3F4FF8F}" type="presOf" srcId="{56A6E9B2-E082-4EE5-BDF0-70F1B4338E9E}" destId="{466BCB11-B17B-4F51-8E9E-3C4963DC8D94}" srcOrd="0" destOrd="0" presId="urn:microsoft.com/office/officeart/2005/8/layout/vList3"/>
    <dgm:cxn modelId="{DDF49245-AA39-40EB-8846-639FC25033DB}" type="presOf" srcId="{7AF76E38-FDA2-4A42-BB44-0D20CCE092A6}" destId="{942D5E28-B0D9-405B-85F1-A8B10B2F9784}" srcOrd="0" destOrd="0" presId="urn:microsoft.com/office/officeart/2005/8/layout/vList3"/>
    <dgm:cxn modelId="{C0C37C21-6B0A-4894-960C-BE2D6D225994}" type="presOf" srcId="{1238580B-7D65-4E83-82F4-41E9F3FD59A8}" destId="{C0D9D18F-C7C9-4FBF-870D-ACA40D327F42}" srcOrd="0" destOrd="0" presId="urn:microsoft.com/office/officeart/2005/8/layout/vList3"/>
    <dgm:cxn modelId="{4222B01F-8732-40F7-904E-D52C758D1E22}" srcId="{56A6E9B2-E082-4EE5-BDF0-70F1B4338E9E}" destId="{F875B0B7-3254-4840-9162-0BB58498F3BE}" srcOrd="2" destOrd="0" parTransId="{526B2F87-CBE9-4E5C-ADBA-C082BA6780DC}" sibTransId="{AC434F11-9069-4ACC-87CA-8284FEA045E0}"/>
    <dgm:cxn modelId="{2935657B-9F1B-40B8-B1F4-ACF16F47E7EC}" type="presOf" srcId="{F875B0B7-3254-4840-9162-0BB58498F3BE}" destId="{20B31FCA-8155-4DDC-9DA3-2F019EBD7BDD}" srcOrd="0" destOrd="0" presId="urn:microsoft.com/office/officeart/2005/8/layout/vList3"/>
    <dgm:cxn modelId="{E1BDFBEC-3844-4C77-8A97-8CD68188D5F8}" type="presOf" srcId="{FCD93B85-FE9D-4474-8705-B548ACA2A806}" destId="{74F51848-1365-497E-9E49-7CEDAA5C1ADE}" srcOrd="0" destOrd="0" presId="urn:microsoft.com/office/officeart/2005/8/layout/vList3"/>
    <dgm:cxn modelId="{25EF5588-388F-43CC-AE87-BC7DC24329F6}" type="presOf" srcId="{4711E643-4AFC-42FC-AA54-AD9FA79C0B4B}" destId="{BE447283-5E7F-4426-B8FE-A30CE94E8083}" srcOrd="0" destOrd="0" presId="urn:microsoft.com/office/officeart/2005/8/layout/vList3"/>
    <dgm:cxn modelId="{F4C27DF7-2C6B-445D-B08D-86772445A8C4}" type="presOf" srcId="{A84E3592-2272-44A4-9C99-C7E82074292F}" destId="{FE960729-22A5-4FCB-90FF-6F8CE6AB8858}" srcOrd="0" destOrd="0" presId="urn:microsoft.com/office/officeart/2005/8/layout/vList3"/>
    <dgm:cxn modelId="{FCD178A0-73C7-4BD6-85DD-DBA953FD7E67}" srcId="{56A6E9B2-E082-4EE5-BDF0-70F1B4338E9E}" destId="{FCD93B85-FE9D-4474-8705-B548ACA2A806}" srcOrd="5" destOrd="0" parTransId="{D9119665-2D8A-437B-A148-FC5AA30CA793}" sibTransId="{C3EB468A-DD43-4572-8472-2CC6EC45A06D}"/>
    <dgm:cxn modelId="{EE68851F-5F6E-4CD0-9B3D-360E43CAB874}" srcId="{56A6E9B2-E082-4EE5-BDF0-70F1B4338E9E}" destId="{1238580B-7D65-4E83-82F4-41E9F3FD59A8}" srcOrd="3" destOrd="0" parTransId="{4367B804-88CF-4ADA-8A99-5298699A1D59}" sibTransId="{A710FDB6-00E3-44D5-92A8-EF9FF160623A}"/>
    <dgm:cxn modelId="{1B35FA1D-A398-47A9-B5EA-901792E8F12E}" srcId="{56A6E9B2-E082-4EE5-BDF0-70F1B4338E9E}" destId="{0408858B-41D1-46F3-8023-C8D8D4F44EBC}" srcOrd="4" destOrd="0" parTransId="{4D480043-46E1-4C53-B04D-7CDC9CA1CC7A}" sibTransId="{72D4FDAC-D7B3-4AF0-82DE-A11E40E5E247}"/>
    <dgm:cxn modelId="{0FC4A313-6E3C-4CFC-B88F-035B5E37E2BD}" type="presParOf" srcId="{466BCB11-B17B-4F51-8E9E-3C4963DC8D94}" destId="{D81B8D45-C10B-42CA-BD2E-DCE949FF0E36}" srcOrd="0" destOrd="0" presId="urn:microsoft.com/office/officeart/2005/8/layout/vList3"/>
    <dgm:cxn modelId="{5F595EB2-12BD-4B1B-A854-B145A5D32049}" type="presParOf" srcId="{D81B8D45-C10B-42CA-BD2E-DCE949FF0E36}" destId="{E157E74F-F0EA-4469-ADA9-21F43DC2F59F}" srcOrd="0" destOrd="0" presId="urn:microsoft.com/office/officeart/2005/8/layout/vList3"/>
    <dgm:cxn modelId="{6FC91D35-DC0E-4AA2-8A5F-AA511091264F}" type="presParOf" srcId="{D81B8D45-C10B-42CA-BD2E-DCE949FF0E36}" destId="{BE447283-5E7F-4426-B8FE-A30CE94E8083}" srcOrd="1" destOrd="0" presId="urn:microsoft.com/office/officeart/2005/8/layout/vList3"/>
    <dgm:cxn modelId="{087CB8D9-D8EE-4EFE-B2A0-C1476C69FE8C}" type="presParOf" srcId="{466BCB11-B17B-4F51-8E9E-3C4963DC8D94}" destId="{B8BDEAAA-D97E-44C0-8B79-77AB3BFD2A55}" srcOrd="1" destOrd="0" presId="urn:microsoft.com/office/officeart/2005/8/layout/vList3"/>
    <dgm:cxn modelId="{BAD808AB-F843-42ED-B2DB-0A431834B497}" type="presParOf" srcId="{466BCB11-B17B-4F51-8E9E-3C4963DC8D94}" destId="{CD6C3A3A-4B9B-4452-AC81-FA5193CE41B2}" srcOrd="2" destOrd="0" presId="urn:microsoft.com/office/officeart/2005/8/layout/vList3"/>
    <dgm:cxn modelId="{DE9662CD-9152-44F9-89AC-B90B5661F7FE}" type="presParOf" srcId="{CD6C3A3A-4B9B-4452-AC81-FA5193CE41B2}" destId="{19A3481C-A738-4BEE-AE21-E1C1517C5458}" srcOrd="0" destOrd="0" presId="urn:microsoft.com/office/officeart/2005/8/layout/vList3"/>
    <dgm:cxn modelId="{16F52C1C-A424-40C3-B6DD-0BFF9C9BFF7E}" type="presParOf" srcId="{CD6C3A3A-4B9B-4452-AC81-FA5193CE41B2}" destId="{FE960729-22A5-4FCB-90FF-6F8CE6AB8858}" srcOrd="1" destOrd="0" presId="urn:microsoft.com/office/officeart/2005/8/layout/vList3"/>
    <dgm:cxn modelId="{48AEEEB5-8A76-4B57-ACED-324FFBF3B0E1}" type="presParOf" srcId="{466BCB11-B17B-4F51-8E9E-3C4963DC8D94}" destId="{F00DF5F4-458B-4121-B166-E0CEDAE33CA1}" srcOrd="3" destOrd="0" presId="urn:microsoft.com/office/officeart/2005/8/layout/vList3"/>
    <dgm:cxn modelId="{2ED19984-0D21-4E1B-B07B-9729C72D5793}" type="presParOf" srcId="{466BCB11-B17B-4F51-8E9E-3C4963DC8D94}" destId="{4E15F631-BE96-41E5-81F2-F8C32199118F}" srcOrd="4" destOrd="0" presId="urn:microsoft.com/office/officeart/2005/8/layout/vList3"/>
    <dgm:cxn modelId="{054FF71C-D8A9-403B-8603-EFA3B2A2101D}" type="presParOf" srcId="{4E15F631-BE96-41E5-81F2-F8C32199118F}" destId="{63E16B3E-C970-4DFD-91BA-E600BF45DF13}" srcOrd="0" destOrd="0" presId="urn:microsoft.com/office/officeart/2005/8/layout/vList3"/>
    <dgm:cxn modelId="{353E1840-5F63-476A-B45C-B2DC8CB655AC}" type="presParOf" srcId="{4E15F631-BE96-41E5-81F2-F8C32199118F}" destId="{20B31FCA-8155-4DDC-9DA3-2F019EBD7BDD}" srcOrd="1" destOrd="0" presId="urn:microsoft.com/office/officeart/2005/8/layout/vList3"/>
    <dgm:cxn modelId="{F300FD55-48FE-467A-A28C-D0D66D9FD0EB}" type="presParOf" srcId="{466BCB11-B17B-4F51-8E9E-3C4963DC8D94}" destId="{EB1164C8-76CD-4EC5-B5D6-5383B393A15E}" srcOrd="5" destOrd="0" presId="urn:microsoft.com/office/officeart/2005/8/layout/vList3"/>
    <dgm:cxn modelId="{D9F5115B-8554-4B85-9AC6-ADCD09F51C4F}" type="presParOf" srcId="{466BCB11-B17B-4F51-8E9E-3C4963DC8D94}" destId="{EF84967B-8399-4225-B9B2-AD7F31EC668D}" srcOrd="6" destOrd="0" presId="urn:microsoft.com/office/officeart/2005/8/layout/vList3"/>
    <dgm:cxn modelId="{3AAF629F-397C-4F05-9D44-147E955DF95B}" type="presParOf" srcId="{EF84967B-8399-4225-B9B2-AD7F31EC668D}" destId="{AF9058EE-78F4-4722-9736-4C9B85E31A0F}" srcOrd="0" destOrd="0" presId="urn:microsoft.com/office/officeart/2005/8/layout/vList3"/>
    <dgm:cxn modelId="{AFE78044-7E66-4E9D-93C5-A9DC6F6D9C41}" type="presParOf" srcId="{EF84967B-8399-4225-B9B2-AD7F31EC668D}" destId="{C0D9D18F-C7C9-4FBF-870D-ACA40D327F42}" srcOrd="1" destOrd="0" presId="urn:microsoft.com/office/officeart/2005/8/layout/vList3"/>
    <dgm:cxn modelId="{25C080B0-A080-4482-8CC9-D8824EB219AA}" type="presParOf" srcId="{466BCB11-B17B-4F51-8E9E-3C4963DC8D94}" destId="{A43E0567-49CE-4BB5-9E5F-A53377248967}" srcOrd="7" destOrd="0" presId="urn:microsoft.com/office/officeart/2005/8/layout/vList3"/>
    <dgm:cxn modelId="{C854D32A-6BEE-4AE7-B6FC-018B09F4CC8A}" type="presParOf" srcId="{466BCB11-B17B-4F51-8E9E-3C4963DC8D94}" destId="{54A1AEE5-46C4-4764-B5B7-C8511E2D3F0F}" srcOrd="8" destOrd="0" presId="urn:microsoft.com/office/officeart/2005/8/layout/vList3"/>
    <dgm:cxn modelId="{B7E5C678-2EF9-46DD-B0D8-0AECCE6923DA}" type="presParOf" srcId="{54A1AEE5-46C4-4764-B5B7-C8511E2D3F0F}" destId="{298710CC-0EBA-41BF-ABCF-8C5A360FB5FF}" srcOrd="0" destOrd="0" presId="urn:microsoft.com/office/officeart/2005/8/layout/vList3"/>
    <dgm:cxn modelId="{515E4888-FF7A-43FD-9107-8D1397B57DBD}" type="presParOf" srcId="{54A1AEE5-46C4-4764-B5B7-C8511E2D3F0F}" destId="{3E4D8DFF-5F10-4D2E-800B-35DE6986EFBA}" srcOrd="1" destOrd="0" presId="urn:microsoft.com/office/officeart/2005/8/layout/vList3"/>
    <dgm:cxn modelId="{D9D4D1B7-BF45-43F1-9475-27994859F833}" type="presParOf" srcId="{466BCB11-B17B-4F51-8E9E-3C4963DC8D94}" destId="{0F12B93F-FEB5-43D1-A220-8D973314EA1D}" srcOrd="9" destOrd="0" presId="urn:microsoft.com/office/officeart/2005/8/layout/vList3"/>
    <dgm:cxn modelId="{EB8946CB-3C93-4D2E-B01F-D896E90E9B9D}" type="presParOf" srcId="{466BCB11-B17B-4F51-8E9E-3C4963DC8D94}" destId="{24C71469-7377-4B85-B8D1-857857A788D8}" srcOrd="10" destOrd="0" presId="urn:microsoft.com/office/officeart/2005/8/layout/vList3"/>
    <dgm:cxn modelId="{47560950-D424-4D98-844D-78767A4E30D2}" type="presParOf" srcId="{24C71469-7377-4B85-B8D1-857857A788D8}" destId="{A493BADD-5590-4DBD-9EA2-0447DA1C641D}" srcOrd="0" destOrd="0" presId="urn:microsoft.com/office/officeart/2005/8/layout/vList3"/>
    <dgm:cxn modelId="{52B95B56-C557-4EB1-9DA2-7E81743F3046}" type="presParOf" srcId="{24C71469-7377-4B85-B8D1-857857A788D8}" destId="{74F51848-1365-497E-9E49-7CEDAA5C1ADE}" srcOrd="1" destOrd="0" presId="urn:microsoft.com/office/officeart/2005/8/layout/vList3"/>
    <dgm:cxn modelId="{101E0463-FEBA-4B80-B076-9C3F19B7D96F}" type="presParOf" srcId="{466BCB11-B17B-4F51-8E9E-3C4963DC8D94}" destId="{CFAA0E9F-193C-4565-BD90-EC009E0063E7}" srcOrd="11" destOrd="0" presId="urn:microsoft.com/office/officeart/2005/8/layout/vList3"/>
    <dgm:cxn modelId="{64113F6A-D38A-432D-AC05-632B8F4785EB}" type="presParOf" srcId="{466BCB11-B17B-4F51-8E9E-3C4963DC8D94}" destId="{2EB4D805-9F9E-4828-A45A-9D93D12420D3}" srcOrd="12" destOrd="0" presId="urn:microsoft.com/office/officeart/2005/8/layout/vList3"/>
    <dgm:cxn modelId="{98C3D5C6-E78B-4E67-9753-306AAE7FBB30}" type="presParOf" srcId="{2EB4D805-9F9E-4828-A45A-9D93D12420D3}" destId="{C53E26F3-7EB1-4CEE-B344-6BAEBA262E17}" srcOrd="0" destOrd="0" presId="urn:microsoft.com/office/officeart/2005/8/layout/vList3"/>
    <dgm:cxn modelId="{4F302F8C-8701-4C4E-A664-2122D5A1715D}" type="presParOf" srcId="{2EB4D805-9F9E-4828-A45A-9D93D12420D3}" destId="{942D5E28-B0D9-405B-85F1-A8B10B2F978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90486-B72C-4601-876E-7C8EB1B080CD}">
      <dsp:nvSpPr>
        <dsp:cNvPr id="0" name=""/>
        <dsp:cNvSpPr/>
      </dsp:nvSpPr>
      <dsp:spPr>
        <a:xfrm>
          <a:off x="3157910" y="159"/>
          <a:ext cx="3552649" cy="481801"/>
        </a:xfrm>
        <a:prstGeom prst="round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ru-RU" sz="1800" b="1" kern="1200" dirty="0" smtClean="0">
              <a:solidFill>
                <a:srgbClr val="002060"/>
              </a:solidFill>
            </a:rPr>
            <a:t>Выбор специальности;</a:t>
          </a:r>
          <a:endParaRPr lang="ru-RU" sz="1800" b="1" kern="1200" dirty="0">
            <a:solidFill>
              <a:srgbClr val="002060"/>
            </a:solidFill>
          </a:endParaRPr>
        </a:p>
      </dsp:txBody>
      <dsp:txXfrm>
        <a:off x="3181430" y="23679"/>
        <a:ext cx="3505609" cy="434761"/>
      </dsp:txXfrm>
    </dsp:sp>
    <dsp:sp modelId="{ED52AE12-6F24-478C-8C71-698276A07E40}">
      <dsp:nvSpPr>
        <dsp:cNvPr id="0" name=""/>
        <dsp:cNvSpPr/>
      </dsp:nvSpPr>
      <dsp:spPr>
        <a:xfrm>
          <a:off x="3157910" y="506050"/>
          <a:ext cx="3552649" cy="481801"/>
        </a:xfrm>
        <a:prstGeom prst="round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ru-RU" sz="1800" b="1" kern="1200" dirty="0" smtClean="0">
              <a:solidFill>
                <a:srgbClr val="C00000"/>
              </a:solidFill>
            </a:rPr>
            <a:t>Учет индивидуальных особенностей;</a:t>
          </a:r>
          <a:endParaRPr lang="ru-RU" sz="1800" b="1" kern="1200" dirty="0">
            <a:solidFill>
              <a:srgbClr val="C00000"/>
            </a:solidFill>
          </a:endParaRPr>
        </a:p>
      </dsp:txBody>
      <dsp:txXfrm>
        <a:off x="3181430" y="529570"/>
        <a:ext cx="3505609" cy="434761"/>
      </dsp:txXfrm>
    </dsp:sp>
    <dsp:sp modelId="{925B5067-BCFA-48AC-B58D-A93F8517BB16}">
      <dsp:nvSpPr>
        <dsp:cNvPr id="0" name=""/>
        <dsp:cNvSpPr/>
      </dsp:nvSpPr>
      <dsp:spPr>
        <a:xfrm>
          <a:off x="3157910" y="1011942"/>
          <a:ext cx="3552649" cy="481801"/>
        </a:xfrm>
        <a:prstGeom prst="round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ru-RU" sz="1600" b="1" kern="1200" dirty="0" smtClean="0">
              <a:solidFill>
                <a:srgbClr val="002060"/>
              </a:solidFill>
            </a:rPr>
            <a:t>Психологическое тестирование, рекомендации специалистов;</a:t>
          </a:r>
          <a:endParaRPr lang="ru-RU" sz="1600" b="1" kern="1200" dirty="0">
            <a:solidFill>
              <a:srgbClr val="002060"/>
            </a:solidFill>
          </a:endParaRPr>
        </a:p>
      </dsp:txBody>
      <dsp:txXfrm>
        <a:off x="3181430" y="1035462"/>
        <a:ext cx="3505609" cy="434761"/>
      </dsp:txXfrm>
    </dsp:sp>
    <dsp:sp modelId="{42861F41-0B8B-4F89-9395-40BEBD573E84}">
      <dsp:nvSpPr>
        <dsp:cNvPr id="0" name=""/>
        <dsp:cNvSpPr/>
      </dsp:nvSpPr>
      <dsp:spPr>
        <a:xfrm>
          <a:off x="3157910" y="1517833"/>
          <a:ext cx="3552649" cy="481801"/>
        </a:xfrm>
        <a:prstGeom prst="round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rtl="0">
            <a:lnSpc>
              <a:spcPct val="90000"/>
            </a:lnSpc>
            <a:spcBef>
              <a:spcPct val="0"/>
            </a:spcBef>
            <a:spcAft>
              <a:spcPct val="35000"/>
            </a:spcAft>
          </a:pPr>
          <a:r>
            <a:rPr lang="ru-RU" sz="1600" b="1" kern="1200" dirty="0" smtClean="0">
              <a:solidFill>
                <a:srgbClr val="C00000"/>
              </a:solidFill>
            </a:rPr>
            <a:t>Получение подробной информации о сроках обучения;</a:t>
          </a:r>
          <a:endParaRPr lang="ru-RU" sz="1600" b="1" kern="1200" dirty="0">
            <a:solidFill>
              <a:srgbClr val="C00000"/>
            </a:solidFill>
          </a:endParaRPr>
        </a:p>
      </dsp:txBody>
      <dsp:txXfrm>
        <a:off x="3181430" y="1541353"/>
        <a:ext cx="3505609" cy="434761"/>
      </dsp:txXfrm>
    </dsp:sp>
    <dsp:sp modelId="{7DEAC07C-342C-46FF-81C6-172EBAF04349}">
      <dsp:nvSpPr>
        <dsp:cNvPr id="0" name=""/>
        <dsp:cNvSpPr/>
      </dsp:nvSpPr>
      <dsp:spPr>
        <a:xfrm>
          <a:off x="3157910" y="2023725"/>
          <a:ext cx="3552649" cy="481801"/>
        </a:xfrm>
        <a:prstGeom prst="round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3340" tIns="26670" rIns="53340" bIns="26670" numCol="1" spcCol="1270" anchor="ctr" anchorCtr="0">
          <a:noAutofit/>
        </a:bodyPr>
        <a:lstStyle/>
        <a:p>
          <a:pPr lvl="0" algn="ctr" defTabSz="622300" rtl="0">
            <a:lnSpc>
              <a:spcPct val="90000"/>
            </a:lnSpc>
            <a:spcBef>
              <a:spcPct val="0"/>
            </a:spcBef>
            <a:spcAft>
              <a:spcPct val="35000"/>
            </a:spcAft>
          </a:pPr>
          <a:r>
            <a:rPr lang="ru-RU" sz="1400" b="1" kern="1200" dirty="0" smtClean="0">
              <a:solidFill>
                <a:srgbClr val="002060"/>
              </a:solidFill>
            </a:rPr>
            <a:t>Получить информацию о необходимых документах для поступления;</a:t>
          </a:r>
          <a:endParaRPr lang="ru-RU" sz="1400" b="1" kern="1200" dirty="0">
            <a:solidFill>
              <a:srgbClr val="002060"/>
            </a:solidFill>
          </a:endParaRPr>
        </a:p>
      </dsp:txBody>
      <dsp:txXfrm>
        <a:off x="3181430" y="2047245"/>
        <a:ext cx="3505609" cy="434761"/>
      </dsp:txXfrm>
    </dsp:sp>
    <dsp:sp modelId="{A32EA25F-1901-4E7E-9A54-974483F4A520}">
      <dsp:nvSpPr>
        <dsp:cNvPr id="0" name=""/>
        <dsp:cNvSpPr/>
      </dsp:nvSpPr>
      <dsp:spPr>
        <a:xfrm>
          <a:off x="3157910" y="2529616"/>
          <a:ext cx="3552649" cy="481801"/>
        </a:xfrm>
        <a:prstGeom prst="round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ru-RU" sz="1800" b="1" kern="1200" dirty="0" smtClean="0">
              <a:solidFill>
                <a:srgbClr val="C00000"/>
              </a:solidFill>
            </a:rPr>
            <a:t>Получить информацию о вступительных испытаниях;</a:t>
          </a:r>
          <a:endParaRPr lang="ru-RU" sz="1800" b="1" kern="1200" dirty="0">
            <a:solidFill>
              <a:srgbClr val="C00000"/>
            </a:solidFill>
          </a:endParaRPr>
        </a:p>
      </dsp:txBody>
      <dsp:txXfrm>
        <a:off x="3181430" y="2553136"/>
        <a:ext cx="3505609" cy="434761"/>
      </dsp:txXfrm>
    </dsp:sp>
    <dsp:sp modelId="{D12C241E-B6BF-423E-8575-40FAC8D9A09C}">
      <dsp:nvSpPr>
        <dsp:cNvPr id="0" name=""/>
        <dsp:cNvSpPr/>
      </dsp:nvSpPr>
      <dsp:spPr>
        <a:xfrm>
          <a:off x="3157910" y="3035507"/>
          <a:ext cx="3552649" cy="481801"/>
        </a:xfrm>
        <a:prstGeom prst="round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ru-RU" sz="1800" b="1" kern="1200" dirty="0" smtClean="0">
              <a:solidFill>
                <a:srgbClr val="002060"/>
              </a:solidFill>
            </a:rPr>
            <a:t>Возможно пройти вступительные испытания;</a:t>
          </a:r>
          <a:endParaRPr lang="ru-RU" sz="1800" b="1" kern="1200" dirty="0">
            <a:solidFill>
              <a:srgbClr val="002060"/>
            </a:solidFill>
          </a:endParaRPr>
        </a:p>
      </dsp:txBody>
      <dsp:txXfrm>
        <a:off x="3181430" y="3059027"/>
        <a:ext cx="3505609" cy="434761"/>
      </dsp:txXfrm>
    </dsp:sp>
    <dsp:sp modelId="{7A0833F2-E03D-41B4-9E80-67DC193E9C36}">
      <dsp:nvSpPr>
        <dsp:cNvPr id="0" name=""/>
        <dsp:cNvSpPr/>
      </dsp:nvSpPr>
      <dsp:spPr>
        <a:xfrm>
          <a:off x="3157910" y="3541399"/>
          <a:ext cx="3552649" cy="481801"/>
        </a:xfrm>
        <a:prstGeom prst="roundRect">
          <a:avLst/>
        </a:prstGeom>
        <a:solidFill>
          <a:schemeClr val="accent1">
            <a:hueOff val="0"/>
            <a:satOff val="0"/>
            <a:lumOff val="0"/>
            <a:alphaOff val="0"/>
          </a:schemeClr>
        </a:solidFill>
        <a:ln>
          <a:noFill/>
        </a:ln>
        <a:effectLst>
          <a:outerShdw blurRad="50800" dist="12700" dir="5400000" algn="ctr" rotWithShape="0">
            <a:srgbClr val="000000">
              <a:alpha val="5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ru-RU" sz="1800" b="1" kern="1200" dirty="0" smtClean="0">
              <a:solidFill>
                <a:srgbClr val="C00000"/>
              </a:solidFill>
            </a:rPr>
            <a:t>Подать пакет документов в приемную комиссию</a:t>
          </a:r>
          <a:endParaRPr lang="ru-RU" sz="1800" b="1" kern="1200" dirty="0">
            <a:solidFill>
              <a:srgbClr val="C00000"/>
            </a:solidFill>
          </a:endParaRPr>
        </a:p>
      </dsp:txBody>
      <dsp:txXfrm>
        <a:off x="3181430" y="3564919"/>
        <a:ext cx="3505609" cy="4347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47283-5E7F-4426-B8FE-A30CE94E8083}">
      <dsp:nvSpPr>
        <dsp:cNvPr id="0" name=""/>
        <dsp:cNvSpPr/>
      </dsp:nvSpPr>
      <dsp:spPr>
        <a:xfrm rot="10800000">
          <a:off x="2125056" y="4200"/>
          <a:ext cx="7892450" cy="5484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44" tIns="76200" rIns="142240" bIns="76200" numCol="1" spcCol="1270" anchor="ctr" anchorCtr="0">
          <a:noAutofit/>
        </a:bodyPr>
        <a:lstStyle/>
        <a:p>
          <a:pPr lvl="0" algn="ctr" defTabSz="889000" rtl="0">
            <a:lnSpc>
              <a:spcPct val="90000"/>
            </a:lnSpc>
            <a:spcBef>
              <a:spcPct val="0"/>
            </a:spcBef>
            <a:spcAft>
              <a:spcPct val="35000"/>
            </a:spcAft>
          </a:pPr>
          <a:r>
            <a:rPr lang="ru-RU" sz="2000" kern="1200" dirty="0" smtClean="0"/>
            <a:t>Созданы условия архитектурной и физической  доступности;</a:t>
          </a:r>
          <a:endParaRPr lang="ru-RU" sz="2000" kern="1200" dirty="0"/>
        </a:p>
      </dsp:txBody>
      <dsp:txXfrm rot="10800000">
        <a:off x="2262164" y="4200"/>
        <a:ext cx="7755342" cy="548432"/>
      </dsp:txXfrm>
    </dsp:sp>
    <dsp:sp modelId="{E157E74F-F0EA-4469-ADA9-21F43DC2F59F}">
      <dsp:nvSpPr>
        <dsp:cNvPr id="0" name=""/>
        <dsp:cNvSpPr/>
      </dsp:nvSpPr>
      <dsp:spPr>
        <a:xfrm>
          <a:off x="1850839" y="4200"/>
          <a:ext cx="548432" cy="548432"/>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960729-22A5-4FCB-90FF-6F8CE6AB8858}">
      <dsp:nvSpPr>
        <dsp:cNvPr id="0" name=""/>
        <dsp:cNvSpPr/>
      </dsp:nvSpPr>
      <dsp:spPr>
        <a:xfrm rot="10800000">
          <a:off x="2125056" y="716344"/>
          <a:ext cx="7892450" cy="5484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44" tIns="76200" rIns="142240" bIns="76200" numCol="1" spcCol="1270" anchor="ctr" anchorCtr="0">
          <a:noAutofit/>
        </a:bodyPr>
        <a:lstStyle/>
        <a:p>
          <a:pPr lvl="0" algn="ctr" defTabSz="889000" rtl="0">
            <a:lnSpc>
              <a:spcPct val="90000"/>
            </a:lnSpc>
            <a:spcBef>
              <a:spcPct val="0"/>
            </a:spcBef>
            <a:spcAft>
              <a:spcPct val="35000"/>
            </a:spcAft>
          </a:pPr>
          <a:r>
            <a:rPr lang="ru-RU" sz="2000" kern="1200" dirty="0" smtClean="0"/>
            <a:t>Закуплено специальное учебное оборудование;</a:t>
          </a:r>
          <a:endParaRPr lang="ru-RU" sz="2000" kern="1200" dirty="0"/>
        </a:p>
      </dsp:txBody>
      <dsp:txXfrm rot="10800000">
        <a:off x="2262164" y="716344"/>
        <a:ext cx="7755342" cy="548432"/>
      </dsp:txXfrm>
    </dsp:sp>
    <dsp:sp modelId="{19A3481C-A738-4BEE-AE21-E1C1517C5458}">
      <dsp:nvSpPr>
        <dsp:cNvPr id="0" name=""/>
        <dsp:cNvSpPr/>
      </dsp:nvSpPr>
      <dsp:spPr>
        <a:xfrm>
          <a:off x="1850839" y="716344"/>
          <a:ext cx="548432" cy="548432"/>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B31FCA-8155-4DDC-9DA3-2F019EBD7BDD}">
      <dsp:nvSpPr>
        <dsp:cNvPr id="0" name=""/>
        <dsp:cNvSpPr/>
      </dsp:nvSpPr>
      <dsp:spPr>
        <a:xfrm rot="10800000">
          <a:off x="2125056" y="1428488"/>
          <a:ext cx="7892450" cy="5484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44" tIns="76200" rIns="142240" bIns="76200" numCol="1" spcCol="1270" anchor="ctr" anchorCtr="0">
          <a:noAutofit/>
        </a:bodyPr>
        <a:lstStyle/>
        <a:p>
          <a:pPr lvl="0" algn="ctr" defTabSz="889000" rtl="0">
            <a:lnSpc>
              <a:spcPct val="90000"/>
            </a:lnSpc>
            <a:spcBef>
              <a:spcPct val="0"/>
            </a:spcBef>
            <a:spcAft>
              <a:spcPct val="35000"/>
            </a:spcAft>
          </a:pPr>
          <a:r>
            <a:rPr lang="ru-RU" sz="2000" kern="1200" dirty="0" smtClean="0"/>
            <a:t>Разработаны методические рекомендации, учитывающие особенности различных нозологических групп; </a:t>
          </a:r>
          <a:endParaRPr lang="ru-RU" sz="2000" kern="1200" dirty="0"/>
        </a:p>
      </dsp:txBody>
      <dsp:txXfrm rot="10800000">
        <a:off x="2262164" y="1428488"/>
        <a:ext cx="7755342" cy="548432"/>
      </dsp:txXfrm>
    </dsp:sp>
    <dsp:sp modelId="{63E16B3E-C970-4DFD-91BA-E600BF45DF13}">
      <dsp:nvSpPr>
        <dsp:cNvPr id="0" name=""/>
        <dsp:cNvSpPr/>
      </dsp:nvSpPr>
      <dsp:spPr>
        <a:xfrm>
          <a:off x="1850839" y="1428488"/>
          <a:ext cx="548432" cy="548432"/>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D9D18F-C7C9-4FBF-870D-ACA40D327F42}">
      <dsp:nvSpPr>
        <dsp:cNvPr id="0" name=""/>
        <dsp:cNvSpPr/>
      </dsp:nvSpPr>
      <dsp:spPr>
        <a:xfrm rot="10800000">
          <a:off x="2125056" y="2140633"/>
          <a:ext cx="7892450" cy="5484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44" tIns="76200" rIns="142240" bIns="76200" numCol="1" spcCol="1270" anchor="ctr" anchorCtr="0">
          <a:noAutofit/>
        </a:bodyPr>
        <a:lstStyle/>
        <a:p>
          <a:pPr lvl="0" algn="ctr" defTabSz="889000" rtl="0">
            <a:lnSpc>
              <a:spcPct val="90000"/>
            </a:lnSpc>
            <a:spcBef>
              <a:spcPct val="0"/>
            </a:spcBef>
            <a:spcAft>
              <a:spcPct val="35000"/>
            </a:spcAft>
          </a:pPr>
          <a:r>
            <a:rPr lang="ru-RU" sz="2000" kern="1200" dirty="0" smtClean="0"/>
            <a:t>Осуществляется психолого – педагогическое сопровождение обучающихся;</a:t>
          </a:r>
          <a:endParaRPr lang="ru-RU" sz="2000" kern="1200" dirty="0"/>
        </a:p>
      </dsp:txBody>
      <dsp:txXfrm rot="10800000">
        <a:off x="2262164" y="2140633"/>
        <a:ext cx="7755342" cy="548432"/>
      </dsp:txXfrm>
    </dsp:sp>
    <dsp:sp modelId="{AF9058EE-78F4-4722-9736-4C9B85E31A0F}">
      <dsp:nvSpPr>
        <dsp:cNvPr id="0" name=""/>
        <dsp:cNvSpPr/>
      </dsp:nvSpPr>
      <dsp:spPr>
        <a:xfrm>
          <a:off x="1850839" y="2140633"/>
          <a:ext cx="548432" cy="548432"/>
        </a:xfrm>
        <a:prstGeom prst="ellipse">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4D8DFF-5F10-4D2E-800B-35DE6986EFBA}">
      <dsp:nvSpPr>
        <dsp:cNvPr id="0" name=""/>
        <dsp:cNvSpPr/>
      </dsp:nvSpPr>
      <dsp:spPr>
        <a:xfrm rot="10800000">
          <a:off x="2125056" y="2852777"/>
          <a:ext cx="7892450" cy="5484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44" tIns="76200" rIns="142240" bIns="76200" numCol="1" spcCol="1270" anchor="ctr" anchorCtr="0">
          <a:noAutofit/>
        </a:bodyPr>
        <a:lstStyle/>
        <a:p>
          <a:pPr lvl="0" algn="ctr" defTabSz="889000" rtl="0">
            <a:lnSpc>
              <a:spcPct val="90000"/>
            </a:lnSpc>
            <a:spcBef>
              <a:spcPct val="0"/>
            </a:spcBef>
            <a:spcAft>
              <a:spcPct val="35000"/>
            </a:spcAft>
          </a:pPr>
          <a:r>
            <a:rPr lang="ru-RU" sz="2000" kern="1200" smtClean="0"/>
            <a:t>В образовательном процессе используются дистанционные образовательные технологии;</a:t>
          </a:r>
          <a:endParaRPr lang="ru-RU" sz="2000" kern="1200"/>
        </a:p>
      </dsp:txBody>
      <dsp:txXfrm rot="10800000">
        <a:off x="2262164" y="2852777"/>
        <a:ext cx="7755342" cy="548432"/>
      </dsp:txXfrm>
    </dsp:sp>
    <dsp:sp modelId="{298710CC-0EBA-41BF-ABCF-8C5A360FB5FF}">
      <dsp:nvSpPr>
        <dsp:cNvPr id="0" name=""/>
        <dsp:cNvSpPr/>
      </dsp:nvSpPr>
      <dsp:spPr>
        <a:xfrm>
          <a:off x="1850839" y="2852777"/>
          <a:ext cx="548432" cy="548432"/>
        </a:xfrm>
        <a:prstGeom prst="ellipse">
          <a:avLst/>
        </a:prstGeom>
        <a:blipFill rotWithShape="1">
          <a:blip xmlns:r="http://schemas.openxmlformats.org/officeDocument/2006/relationships" r:embed="rId5"/>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F51848-1365-497E-9E49-7CEDAA5C1ADE}">
      <dsp:nvSpPr>
        <dsp:cNvPr id="0" name=""/>
        <dsp:cNvSpPr/>
      </dsp:nvSpPr>
      <dsp:spPr>
        <a:xfrm rot="10800000">
          <a:off x="2115664" y="3555494"/>
          <a:ext cx="7892450" cy="5484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44" tIns="76200" rIns="142240" bIns="76200" numCol="1" spcCol="1270" anchor="ctr" anchorCtr="0">
          <a:noAutofit/>
        </a:bodyPr>
        <a:lstStyle/>
        <a:p>
          <a:pPr lvl="0" algn="ctr" defTabSz="889000" rtl="0">
            <a:lnSpc>
              <a:spcPct val="90000"/>
            </a:lnSpc>
            <a:spcBef>
              <a:spcPct val="0"/>
            </a:spcBef>
            <a:spcAft>
              <a:spcPct val="35000"/>
            </a:spcAft>
          </a:pPr>
          <a:r>
            <a:rPr lang="ru-RU" sz="2000" kern="1200" dirty="0" smtClean="0"/>
            <a:t>Преподаватели имеют инклюзивный опыт ;</a:t>
          </a:r>
          <a:endParaRPr lang="ru-RU" sz="2000" kern="1200" dirty="0"/>
        </a:p>
      </dsp:txBody>
      <dsp:txXfrm rot="10800000">
        <a:off x="2252772" y="3555494"/>
        <a:ext cx="7755342" cy="548432"/>
      </dsp:txXfrm>
    </dsp:sp>
    <dsp:sp modelId="{A493BADD-5590-4DBD-9EA2-0447DA1C641D}">
      <dsp:nvSpPr>
        <dsp:cNvPr id="0" name=""/>
        <dsp:cNvSpPr/>
      </dsp:nvSpPr>
      <dsp:spPr>
        <a:xfrm>
          <a:off x="1850839" y="3564921"/>
          <a:ext cx="548432" cy="548432"/>
        </a:xfrm>
        <a:prstGeom prst="ellipse">
          <a:avLst/>
        </a:prstGeom>
        <a:blipFill rotWithShape="1">
          <a:blip xmlns:r="http://schemas.openxmlformats.org/officeDocument/2006/relationships" r:embed="rId6"/>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2D5E28-B0D9-405B-85F1-A8B10B2F9784}">
      <dsp:nvSpPr>
        <dsp:cNvPr id="0" name=""/>
        <dsp:cNvSpPr/>
      </dsp:nvSpPr>
      <dsp:spPr>
        <a:xfrm rot="10800000">
          <a:off x="2125056" y="4277065"/>
          <a:ext cx="7892450" cy="548432"/>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44" tIns="76200" rIns="142240" bIns="76200" numCol="1" spcCol="1270" anchor="ctr" anchorCtr="0">
          <a:noAutofit/>
        </a:bodyPr>
        <a:lstStyle/>
        <a:p>
          <a:pPr lvl="0" algn="ctr" defTabSz="889000" rtl="0">
            <a:lnSpc>
              <a:spcPct val="90000"/>
            </a:lnSpc>
            <a:spcBef>
              <a:spcPct val="0"/>
            </a:spcBef>
            <a:spcAft>
              <a:spcPct val="35000"/>
            </a:spcAft>
          </a:pPr>
          <a:r>
            <a:rPr lang="ru-RU" sz="2000" kern="1200" smtClean="0"/>
            <a:t>Обучающиеся с ОВЗ и инвалидностью включены в систему дополнительного образования</a:t>
          </a:r>
          <a:endParaRPr lang="ru-RU" sz="2000" kern="1200"/>
        </a:p>
      </dsp:txBody>
      <dsp:txXfrm rot="10800000">
        <a:off x="2262164" y="4277065"/>
        <a:ext cx="7755342" cy="548432"/>
      </dsp:txXfrm>
    </dsp:sp>
    <dsp:sp modelId="{C53E26F3-7EB1-4CEE-B344-6BAEBA262E17}">
      <dsp:nvSpPr>
        <dsp:cNvPr id="0" name=""/>
        <dsp:cNvSpPr/>
      </dsp:nvSpPr>
      <dsp:spPr>
        <a:xfrm>
          <a:off x="1850839" y="4277065"/>
          <a:ext cx="548432" cy="548432"/>
        </a:xfrm>
        <a:prstGeom prst="ellipse">
          <a:avLst/>
        </a:prstGeom>
        <a:blipFill rotWithShape="1">
          <a:blip xmlns:r="http://schemas.openxmlformats.org/officeDocument/2006/relationships" r:embed="rId7"/>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4279230" cy="34103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591128" y="0"/>
            <a:ext cx="4279230" cy="341031"/>
          </a:xfrm>
          <a:prstGeom prst="rect">
            <a:avLst/>
          </a:prstGeom>
        </p:spPr>
        <p:txBody>
          <a:bodyPr vert="horz" lIns="91440" tIns="45720" rIns="91440" bIns="45720" rtlCol="0"/>
          <a:lstStyle>
            <a:lvl1pPr algn="r">
              <a:defRPr sz="1200"/>
            </a:lvl1pPr>
          </a:lstStyle>
          <a:p>
            <a:fld id="{DD4D25EA-DA61-47FE-81E7-4D72B4AD3E54}" type="datetimeFigureOut">
              <a:rPr lang="ru-RU" smtClean="0"/>
              <a:t>01.04.2019</a:t>
            </a:fld>
            <a:endParaRPr lang="ru-RU"/>
          </a:p>
        </p:txBody>
      </p:sp>
      <p:sp>
        <p:nvSpPr>
          <p:cNvPr id="4" name="Нижний колонтитул 3"/>
          <p:cNvSpPr>
            <a:spLocks noGrp="1"/>
          </p:cNvSpPr>
          <p:nvPr>
            <p:ph type="ftr" sz="quarter" idx="2"/>
          </p:nvPr>
        </p:nvSpPr>
        <p:spPr>
          <a:xfrm>
            <a:off x="0" y="6456644"/>
            <a:ext cx="4279230" cy="341031"/>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591128" y="6456644"/>
            <a:ext cx="4279230" cy="341031"/>
          </a:xfrm>
          <a:prstGeom prst="rect">
            <a:avLst/>
          </a:prstGeom>
        </p:spPr>
        <p:txBody>
          <a:bodyPr vert="horz" lIns="91440" tIns="45720" rIns="91440" bIns="45720" rtlCol="0" anchor="b"/>
          <a:lstStyle>
            <a:lvl1pPr algn="r">
              <a:defRPr sz="1200"/>
            </a:lvl1pPr>
          </a:lstStyle>
          <a:p>
            <a:fld id="{7F7A8121-AB09-40AA-B8D9-A12EB9B74A77}" type="slidenum">
              <a:rPr lang="ru-RU" smtClean="0"/>
              <a:t>‹#›</a:t>
            </a:fld>
            <a:endParaRPr lang="ru-RU"/>
          </a:p>
        </p:txBody>
      </p:sp>
    </p:spTree>
    <p:extLst>
      <p:ext uri="{BB962C8B-B14F-4D97-AF65-F5344CB8AC3E}">
        <p14:creationId xmlns:p14="http://schemas.microsoft.com/office/powerpoint/2010/main" val="21791388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278154" cy="341064"/>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592225" y="0"/>
            <a:ext cx="4278154" cy="341064"/>
          </a:xfrm>
          <a:prstGeom prst="rect">
            <a:avLst/>
          </a:prstGeom>
        </p:spPr>
        <p:txBody>
          <a:bodyPr vert="horz" lIns="91440" tIns="45720" rIns="91440" bIns="45720" rtlCol="0"/>
          <a:lstStyle>
            <a:lvl1pPr algn="r">
              <a:defRPr sz="1200"/>
            </a:lvl1pPr>
          </a:lstStyle>
          <a:p>
            <a:fld id="{112F2B7A-B1D2-4450-97AE-E20294659614}" type="datetimeFigureOut">
              <a:rPr lang="ru-RU" smtClean="0"/>
              <a:t>01.04.2019</a:t>
            </a:fld>
            <a:endParaRPr lang="ru-RU"/>
          </a:p>
        </p:txBody>
      </p:sp>
      <p:sp>
        <p:nvSpPr>
          <p:cNvPr id="4" name="Образ слайда 3"/>
          <p:cNvSpPr>
            <a:spLocks noGrp="1" noRot="1" noChangeAspect="1"/>
          </p:cNvSpPr>
          <p:nvPr>
            <p:ph type="sldImg" idx="2"/>
          </p:nvPr>
        </p:nvSpPr>
        <p:spPr>
          <a:xfrm>
            <a:off x="2897188" y="849313"/>
            <a:ext cx="4078287" cy="229393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87267" y="3271382"/>
            <a:ext cx="7898130" cy="267658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6456612"/>
            <a:ext cx="4278154" cy="34106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592225" y="6456612"/>
            <a:ext cx="4278154" cy="341064"/>
          </a:xfrm>
          <a:prstGeom prst="rect">
            <a:avLst/>
          </a:prstGeom>
        </p:spPr>
        <p:txBody>
          <a:bodyPr vert="horz" lIns="91440" tIns="45720" rIns="91440" bIns="45720" rtlCol="0" anchor="b"/>
          <a:lstStyle>
            <a:lvl1pPr algn="r">
              <a:defRPr sz="1200"/>
            </a:lvl1pPr>
          </a:lstStyle>
          <a:p>
            <a:fld id="{C0E0C785-C2C7-432E-A6B6-FC6DF7EC5776}" type="slidenum">
              <a:rPr lang="ru-RU" smtClean="0"/>
              <a:t>‹#›</a:t>
            </a:fld>
            <a:endParaRPr lang="ru-RU"/>
          </a:p>
        </p:txBody>
      </p:sp>
    </p:spTree>
    <p:extLst>
      <p:ext uri="{BB962C8B-B14F-4D97-AF65-F5344CB8AC3E}">
        <p14:creationId xmlns:p14="http://schemas.microsoft.com/office/powerpoint/2010/main" val="910472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8CE9E56-3575-48CE-8C17-59EC13DBB945}" type="slidenum">
              <a:rPr lang="ru-RU" smtClean="0"/>
              <a:t>11</a:t>
            </a:fld>
            <a:endParaRPr lang="ru-RU"/>
          </a:p>
        </p:txBody>
      </p:sp>
    </p:spTree>
    <p:extLst>
      <p:ext uri="{BB962C8B-B14F-4D97-AF65-F5344CB8AC3E}">
        <p14:creationId xmlns:p14="http://schemas.microsoft.com/office/powerpoint/2010/main" val="722414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FA8C9CD-D944-43AD-8E16-AB12DF06BB15}" type="slidenum">
              <a:rPr lang="ru-RU" smtClean="0"/>
              <a:t>18</a:t>
            </a:fld>
            <a:endParaRPr lang="ru-RU"/>
          </a:p>
        </p:txBody>
      </p:sp>
    </p:spTree>
    <p:extLst>
      <p:ext uri="{BB962C8B-B14F-4D97-AF65-F5344CB8AC3E}">
        <p14:creationId xmlns:p14="http://schemas.microsoft.com/office/powerpoint/2010/main" val="324335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ru-RU" smtClean="0"/>
              <a:t>Образец заголовка</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lgn="l">
              <a:defRPr/>
            </a:lvl1pPr>
          </a:lstStyle>
          <a:p>
            <a:fld id="{5A97FF29-28D6-460E-8D1F-538CEBA5C0C1}" type="datetimeFigureOut">
              <a:rPr lang="ru-RU" smtClean="0"/>
              <a:t>01.04.2019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EC41A18-419A-4141-8A11-009FDD861D83}"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7482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A97FF29-28D6-460E-8D1F-538CEBA5C0C1}" type="datetimeFigureOut">
              <a:rPr lang="ru-RU" smtClean="0"/>
              <a:t>01.04.2019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EC41A18-419A-4141-8A11-009FDD861D83}" type="slidenum">
              <a:rPr lang="ru-RU" smtClean="0"/>
              <a:t>‹#›</a:t>
            </a:fld>
            <a:endParaRPr lang="ru-RU"/>
          </a:p>
        </p:txBody>
      </p:sp>
    </p:spTree>
    <p:extLst>
      <p:ext uri="{BB962C8B-B14F-4D97-AF65-F5344CB8AC3E}">
        <p14:creationId xmlns:p14="http://schemas.microsoft.com/office/powerpoint/2010/main" val="919597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A97FF29-28D6-460E-8D1F-538CEBA5C0C1}" type="datetimeFigureOut">
              <a:rPr lang="ru-RU" smtClean="0"/>
              <a:t>01.04.2019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EC41A18-419A-4141-8A11-009FDD861D83}" type="slidenum">
              <a:rPr lang="ru-RU" smtClean="0"/>
              <a:t>‹#›</a:t>
            </a:fld>
            <a:endParaRPr lang="ru-RU"/>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1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A97FF29-28D6-460E-8D1F-538CEBA5C0C1}" type="datetimeFigureOut">
              <a:rPr lang="ru-RU" smtClean="0"/>
              <a:t>01.04.2019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EC41A18-419A-4141-8A11-009FDD861D83}" type="slidenum">
              <a:rPr lang="ru-RU" smtClean="0"/>
              <a:t>‹#›</a:t>
            </a:fld>
            <a:endParaRPr lang="ru-RU"/>
          </a:p>
        </p:txBody>
      </p:sp>
    </p:spTree>
    <p:extLst>
      <p:ext uri="{BB962C8B-B14F-4D97-AF65-F5344CB8AC3E}">
        <p14:creationId xmlns:p14="http://schemas.microsoft.com/office/powerpoint/2010/main" val="93570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A97FF29-28D6-460E-8D1F-538CEBA5C0C1}" type="datetimeFigureOut">
              <a:rPr lang="ru-RU" smtClean="0"/>
              <a:t>01.04.2019</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8EC41A18-419A-4141-8A11-009FDD861D83}"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094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A97FF29-28D6-460E-8D1F-538CEBA5C0C1}" type="datetimeFigureOut">
              <a:rPr lang="ru-RU" smtClean="0"/>
              <a:t>01.04.2019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EC41A18-419A-4141-8A11-009FDD861D83}" type="slidenum">
              <a:rPr lang="ru-RU" smtClean="0"/>
              <a:t>‹#›</a:t>
            </a:fld>
            <a:endParaRPr lang="ru-RU"/>
          </a:p>
        </p:txBody>
      </p:sp>
    </p:spTree>
    <p:extLst>
      <p:ext uri="{BB962C8B-B14F-4D97-AF65-F5344CB8AC3E}">
        <p14:creationId xmlns:p14="http://schemas.microsoft.com/office/powerpoint/2010/main" val="395942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24128" y="2967788"/>
            <a:ext cx="4754880" cy="33415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ru-RU" smtClean="0"/>
              <a:t>Образец текста</a:t>
            </a:r>
          </a:p>
        </p:txBody>
      </p:sp>
      <p:sp>
        <p:nvSpPr>
          <p:cNvPr id="6" name="Content Placeholder 5"/>
          <p:cNvSpPr>
            <a:spLocks noGrp="1"/>
          </p:cNvSpPr>
          <p:nvPr>
            <p:ph sz="quarter" idx="4"/>
          </p:nvPr>
        </p:nvSpPr>
        <p:spPr>
          <a:xfrm>
            <a:off x="5990888" y="2967788"/>
            <a:ext cx="4754880" cy="33415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A97FF29-28D6-460E-8D1F-538CEBA5C0C1}" type="datetimeFigureOut">
              <a:rPr lang="ru-RU" smtClean="0"/>
              <a:t>01.04.2019</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8EC41A18-419A-4141-8A11-009FDD861D83}" type="slidenum">
              <a:rPr lang="ru-RU" smtClean="0"/>
              <a:t>‹#›</a:t>
            </a:fld>
            <a:endParaRPr lang="ru-RU"/>
          </a:p>
        </p:txBody>
      </p:sp>
    </p:spTree>
    <p:extLst>
      <p:ext uri="{BB962C8B-B14F-4D97-AF65-F5344CB8AC3E}">
        <p14:creationId xmlns:p14="http://schemas.microsoft.com/office/powerpoint/2010/main" val="2184018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A97FF29-28D6-460E-8D1F-538CEBA5C0C1}" type="datetimeFigureOut">
              <a:rPr lang="ru-RU" smtClean="0"/>
              <a:t>01.04.2019</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8EC41A18-419A-4141-8A11-009FDD861D83}" type="slidenum">
              <a:rPr lang="ru-RU" smtClean="0"/>
              <a:t>‹#›</a:t>
            </a:fld>
            <a:endParaRPr lang="ru-RU"/>
          </a:p>
        </p:txBody>
      </p:sp>
    </p:spTree>
    <p:extLst>
      <p:ext uri="{BB962C8B-B14F-4D97-AF65-F5344CB8AC3E}">
        <p14:creationId xmlns:p14="http://schemas.microsoft.com/office/powerpoint/2010/main" val="4116246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97FF29-28D6-460E-8D1F-538CEBA5C0C1}" type="datetimeFigureOut">
              <a:rPr lang="ru-RU" smtClean="0"/>
              <a:t>01.04.2019</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8EC41A18-419A-4141-8A11-009FDD861D83}" type="slidenum">
              <a:rPr lang="ru-RU" smtClean="0"/>
              <a:t>‹#›</a:t>
            </a:fld>
            <a:endParaRPr lang="ru-RU"/>
          </a:p>
        </p:txBody>
      </p:sp>
    </p:spTree>
    <p:extLst>
      <p:ext uri="{BB962C8B-B14F-4D97-AF65-F5344CB8AC3E}">
        <p14:creationId xmlns:p14="http://schemas.microsoft.com/office/powerpoint/2010/main" val="2545107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ru-RU" smtClean="0"/>
              <a:t>Образец заголовка</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A97FF29-28D6-460E-8D1F-538CEBA5C0C1}" type="datetimeFigureOut">
              <a:rPr lang="ru-RU" smtClean="0"/>
              <a:t>01.04.2019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EC41A18-419A-4141-8A11-009FDD861D83}" type="slidenum">
              <a:rPr lang="ru-RU" smtClean="0"/>
              <a:t>‹#›</a:t>
            </a:fld>
            <a:endParaRPr lang="ru-RU"/>
          </a:p>
        </p:txBody>
      </p:sp>
    </p:spTree>
    <p:extLst>
      <p:ext uri="{BB962C8B-B14F-4D97-AF65-F5344CB8AC3E}">
        <p14:creationId xmlns:p14="http://schemas.microsoft.com/office/powerpoint/2010/main" val="1929373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5A97FF29-28D6-460E-8D1F-538CEBA5C0C1}" type="datetimeFigureOut">
              <a:rPr lang="ru-RU" smtClean="0"/>
              <a:t>01.04.2019</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8EC41A18-419A-4141-8A11-009FDD861D83}" type="slidenum">
              <a:rPr lang="ru-RU" smtClean="0"/>
              <a:t>‹#›</a:t>
            </a:fld>
            <a:endParaRPr lang="ru-RU"/>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5103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5A97FF29-28D6-460E-8D1F-538CEBA5C0C1}" type="datetimeFigureOut">
              <a:rPr lang="ru-RU" smtClean="0"/>
              <a:t>01.04.2019</a:t>
            </a:fld>
            <a:endParaRPr lang="ru-RU"/>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ru-RU"/>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8EC41A18-419A-4141-8A11-009FDD861D83}" type="slidenum">
              <a:rPr lang="ru-RU" smtClean="0"/>
              <a:t>‹#›</a:t>
            </a:fld>
            <a:endParaRPr lang="ru-RU"/>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541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6.jpeg"/><Relationship Id="rId13" Type="http://schemas.microsoft.com/office/2007/relationships/hdphoto" Target="../media/hdphoto2.wdp"/><Relationship Id="rId18" Type="http://schemas.openxmlformats.org/officeDocument/2006/relationships/image" Target="../media/image32.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29.png"/><Relationship Id="rId17" Type="http://schemas.microsoft.com/office/2007/relationships/hdphoto" Target="../media/hdphoto4.wdp"/><Relationship Id="rId2" Type="http://schemas.openxmlformats.org/officeDocument/2006/relationships/image" Target="../media/image20.jpeg"/><Relationship Id="rId16"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3.jpeg"/><Relationship Id="rId15" Type="http://schemas.microsoft.com/office/2007/relationships/hdphoto" Target="../media/hdphoto3.wdp"/><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mailto:cio@ngknn.r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equal.ngknn.ru/"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4129" y="177893"/>
            <a:ext cx="9720072" cy="852885"/>
          </a:xfrm>
        </p:spPr>
        <p:txBody>
          <a:bodyPr/>
          <a:lstStyle/>
          <a:p>
            <a:pPr algn="ctr"/>
            <a:r>
              <a:rPr lang="ru-RU" b="1" dirty="0" smtClean="0">
                <a:solidFill>
                  <a:srgbClr val="C00000"/>
                </a:solidFill>
              </a:rPr>
              <a:t>Программа вебинара</a:t>
            </a:r>
            <a:endParaRPr lang="ru-RU" b="1" dirty="0">
              <a:solidFill>
                <a:srgbClr val="C00000"/>
              </a:solidFill>
            </a:endParaRPr>
          </a:p>
        </p:txBody>
      </p:sp>
      <p:sp>
        <p:nvSpPr>
          <p:cNvPr id="3" name="Объект 2"/>
          <p:cNvSpPr>
            <a:spLocks noGrp="1"/>
          </p:cNvSpPr>
          <p:nvPr>
            <p:ph idx="1"/>
          </p:nvPr>
        </p:nvSpPr>
        <p:spPr>
          <a:xfrm>
            <a:off x="719882" y="955964"/>
            <a:ext cx="10328565" cy="5503025"/>
          </a:xfrm>
        </p:spPr>
        <p:txBody>
          <a:bodyPr>
            <a:normAutofit fontScale="92500" lnSpcReduction="20000"/>
          </a:bodyPr>
          <a:lstStyle/>
          <a:p>
            <a:pPr algn="ctr"/>
            <a:r>
              <a:rPr lang="ru-RU" b="1" dirty="0" smtClean="0">
                <a:solidFill>
                  <a:schemeClr val="accent2">
                    <a:lumMod val="50000"/>
                  </a:schemeClr>
                </a:solidFill>
              </a:rPr>
              <a:t>«Прием в </a:t>
            </a:r>
            <a:r>
              <a:rPr lang="ru-RU" b="1" dirty="0">
                <a:solidFill>
                  <a:schemeClr val="accent2">
                    <a:lumMod val="50000"/>
                  </a:schemeClr>
                </a:solidFill>
              </a:rPr>
              <a:t>профессиональные образовательные организации Нижегородской области выпускников с ОВЗ и </a:t>
            </a:r>
            <a:r>
              <a:rPr lang="ru-RU" b="1" dirty="0" smtClean="0">
                <a:solidFill>
                  <a:schemeClr val="accent2">
                    <a:lumMod val="50000"/>
                  </a:schemeClr>
                </a:solidFill>
              </a:rPr>
              <a:t>инвалидностью»</a:t>
            </a:r>
            <a:endParaRPr lang="ru-RU" b="1" dirty="0">
              <a:solidFill>
                <a:schemeClr val="accent2">
                  <a:lumMod val="50000"/>
                </a:schemeClr>
              </a:solidFill>
            </a:endParaRPr>
          </a:p>
          <a:p>
            <a:pPr algn="just"/>
            <a:r>
              <a:rPr lang="ru-RU" sz="1400" b="1" dirty="0" smtClean="0">
                <a:solidFill>
                  <a:srgbClr val="C00000"/>
                </a:solidFill>
              </a:rPr>
              <a:t>Романова Татьяна Валерьевна</a:t>
            </a:r>
            <a:r>
              <a:rPr lang="ru-RU" sz="1400" b="1" dirty="0" smtClean="0"/>
              <a:t> </a:t>
            </a:r>
            <a:r>
              <a:rPr lang="ru-RU" sz="1400" dirty="0" smtClean="0"/>
              <a:t>– заместитель директора по инклюзивному образованию ГБПОУ «Нижегородский Губернский колледж»;</a:t>
            </a:r>
          </a:p>
          <a:p>
            <a:pPr algn="just"/>
            <a:r>
              <a:rPr lang="ru-RU" sz="1400" b="1" dirty="0" smtClean="0">
                <a:solidFill>
                  <a:srgbClr val="C00000"/>
                </a:solidFill>
              </a:rPr>
              <a:t>Киселева Екатерина Сергеевна </a:t>
            </a:r>
            <a:r>
              <a:rPr lang="ru-RU" sz="1400" dirty="0" smtClean="0"/>
              <a:t>– руководитель регионального центра инклюзивного образования «Равные возможности» ГБПОУ «Нижегородский Губернский колледж»;</a:t>
            </a:r>
          </a:p>
          <a:p>
            <a:pPr algn="ctr"/>
            <a:r>
              <a:rPr lang="ru-RU" b="1" dirty="0" smtClean="0">
                <a:solidFill>
                  <a:schemeClr val="accent2">
                    <a:lumMod val="50000"/>
                  </a:schemeClr>
                </a:solidFill>
              </a:rPr>
              <a:t>«Особенности </a:t>
            </a:r>
            <a:r>
              <a:rPr lang="ru-RU" b="1" dirty="0">
                <a:solidFill>
                  <a:schemeClr val="accent2">
                    <a:lumMod val="50000"/>
                  </a:schemeClr>
                </a:solidFill>
              </a:rPr>
              <a:t>обучения студентов с нарушением </a:t>
            </a:r>
            <a:r>
              <a:rPr lang="ru-RU" b="1" dirty="0" smtClean="0">
                <a:solidFill>
                  <a:schemeClr val="accent2">
                    <a:lumMod val="50000"/>
                  </a:schemeClr>
                </a:solidFill>
              </a:rPr>
              <a:t>зрения»</a:t>
            </a:r>
            <a:endParaRPr lang="ru-RU" b="1" dirty="0">
              <a:solidFill>
                <a:schemeClr val="accent2">
                  <a:lumMod val="50000"/>
                </a:schemeClr>
              </a:solidFill>
            </a:endParaRPr>
          </a:p>
          <a:p>
            <a:pPr algn="just"/>
            <a:r>
              <a:rPr lang="ru-RU" sz="1400" b="1" dirty="0" smtClean="0">
                <a:solidFill>
                  <a:srgbClr val="C00000"/>
                </a:solidFill>
              </a:rPr>
              <a:t>Никонова Марина Васильевна</a:t>
            </a:r>
            <a:r>
              <a:rPr lang="ru-RU" sz="1400" b="1" dirty="0" smtClean="0"/>
              <a:t> </a:t>
            </a:r>
            <a:r>
              <a:rPr lang="ru-RU" sz="1400" dirty="0" smtClean="0"/>
              <a:t>– учитель-дефектолог (тифлопедагог) регионального центра инклюзивного образования «Равные </a:t>
            </a:r>
            <a:r>
              <a:rPr lang="ru-RU" sz="1400" dirty="0"/>
              <a:t>возможности» ГБПОУ «Нижегородский Губернский колледж</a:t>
            </a:r>
            <a:r>
              <a:rPr lang="ru-RU" sz="1400" dirty="0" smtClean="0"/>
              <a:t>»;</a:t>
            </a:r>
          </a:p>
          <a:p>
            <a:pPr algn="ctr"/>
            <a:r>
              <a:rPr lang="ru-RU" b="1" dirty="0" smtClean="0">
                <a:solidFill>
                  <a:schemeClr val="accent2">
                    <a:lumMod val="50000"/>
                  </a:schemeClr>
                </a:solidFill>
              </a:rPr>
              <a:t>«Особенности </a:t>
            </a:r>
            <a:r>
              <a:rPr lang="ru-RU" b="1" dirty="0">
                <a:solidFill>
                  <a:schemeClr val="accent2">
                    <a:lumMod val="50000"/>
                  </a:schemeClr>
                </a:solidFill>
              </a:rPr>
              <a:t>обучения студентов с нарушением </a:t>
            </a:r>
            <a:r>
              <a:rPr lang="ru-RU" b="1" dirty="0" smtClean="0">
                <a:solidFill>
                  <a:schemeClr val="accent2">
                    <a:lumMod val="50000"/>
                  </a:schemeClr>
                </a:solidFill>
              </a:rPr>
              <a:t>слуха»</a:t>
            </a:r>
            <a:endParaRPr lang="ru-RU" b="1" dirty="0">
              <a:solidFill>
                <a:schemeClr val="accent2">
                  <a:lumMod val="50000"/>
                </a:schemeClr>
              </a:solidFill>
            </a:endParaRPr>
          </a:p>
          <a:p>
            <a:pPr algn="just"/>
            <a:r>
              <a:rPr lang="ru-RU" sz="1400" b="1" dirty="0" smtClean="0">
                <a:solidFill>
                  <a:srgbClr val="C00000"/>
                </a:solidFill>
              </a:rPr>
              <a:t>Агеева Ольга Вячеславовна </a:t>
            </a:r>
            <a:r>
              <a:rPr lang="ru-RU" sz="1400" dirty="0" smtClean="0"/>
              <a:t>– </a:t>
            </a:r>
            <a:r>
              <a:rPr lang="ru-RU" sz="1400" dirty="0"/>
              <a:t>учитель-дефектолог </a:t>
            </a:r>
            <a:r>
              <a:rPr lang="ru-RU" sz="1400" dirty="0" smtClean="0"/>
              <a:t>(сурдопедагог) регионального  центра инклюзивного образования </a:t>
            </a:r>
            <a:r>
              <a:rPr lang="ru-RU" sz="1400" dirty="0"/>
              <a:t>«Равные возможности» ГБПОУ «Нижегородский Губернский колледж</a:t>
            </a:r>
            <a:r>
              <a:rPr lang="ru-RU" sz="1400" dirty="0" smtClean="0"/>
              <a:t>»;</a:t>
            </a:r>
          </a:p>
          <a:p>
            <a:pPr algn="ctr"/>
            <a:r>
              <a:rPr lang="ru-RU" b="1" dirty="0" smtClean="0">
                <a:solidFill>
                  <a:schemeClr val="accent2">
                    <a:lumMod val="50000"/>
                  </a:schemeClr>
                </a:solidFill>
              </a:rPr>
              <a:t>«Организация занятий по адаптивной физической культуре  для поступающих с ОВЗ и инвалидностью.</a:t>
            </a:r>
            <a:endParaRPr lang="ru-RU" b="1" dirty="0">
              <a:solidFill>
                <a:schemeClr val="accent2">
                  <a:lumMod val="50000"/>
                </a:schemeClr>
              </a:solidFill>
            </a:endParaRPr>
          </a:p>
          <a:p>
            <a:pPr algn="just"/>
            <a:r>
              <a:rPr lang="ru-RU" sz="1400" b="1" dirty="0" smtClean="0">
                <a:solidFill>
                  <a:srgbClr val="C00000"/>
                </a:solidFill>
              </a:rPr>
              <a:t>Ботезат Ольга Григорьевна </a:t>
            </a:r>
            <a:r>
              <a:rPr lang="ru-RU" sz="1400" dirty="0" smtClean="0"/>
              <a:t>– преподаватель адаптивной физической культуры регионального центра </a:t>
            </a:r>
            <a:r>
              <a:rPr lang="ru-RU" sz="1400" dirty="0"/>
              <a:t>инклюзивного образования «Равные возможности» ГБПОУ «Нижегородский Губернский колледж</a:t>
            </a:r>
            <a:r>
              <a:rPr lang="ru-RU" sz="1400" dirty="0" smtClean="0"/>
              <a:t>»;</a:t>
            </a:r>
          </a:p>
          <a:p>
            <a:pPr algn="ctr"/>
            <a:r>
              <a:rPr lang="ru-RU" b="1" dirty="0" smtClean="0">
                <a:solidFill>
                  <a:schemeClr val="accent2">
                    <a:lumMod val="50000"/>
                  </a:schemeClr>
                </a:solidFill>
              </a:rPr>
              <a:t>«Организация обучения студентов с элементами дистанционных образовательных  технологий»</a:t>
            </a:r>
          </a:p>
          <a:p>
            <a:pPr algn="just"/>
            <a:r>
              <a:rPr lang="ru-RU" sz="1400" b="1" dirty="0" smtClean="0">
                <a:solidFill>
                  <a:srgbClr val="C00000"/>
                </a:solidFill>
              </a:rPr>
              <a:t>Мухин Николай Александрович </a:t>
            </a:r>
            <a:r>
              <a:rPr lang="ru-RU" sz="1400" dirty="0" smtClean="0"/>
              <a:t>-  тьютор  </a:t>
            </a:r>
            <a:r>
              <a:rPr lang="ru-RU" sz="1400" dirty="0"/>
              <a:t>центра инклюзивного образования «Равные возможности» ГБПОУ «Нижегородский Губернский колледж</a:t>
            </a:r>
            <a:r>
              <a:rPr lang="ru-RU" sz="1400" dirty="0" smtClean="0"/>
              <a:t>».</a:t>
            </a:r>
            <a:endParaRPr lang="ru-RU" sz="1400" dirty="0"/>
          </a:p>
          <a:p>
            <a:pPr algn="just"/>
            <a:r>
              <a:rPr lang="ru-RU" sz="1400" dirty="0" smtClean="0"/>
              <a:t>      </a:t>
            </a:r>
            <a:endParaRPr lang="ru-RU" sz="1400" dirty="0"/>
          </a:p>
          <a:p>
            <a:endParaRPr lang="ru-RU" dirty="0"/>
          </a:p>
        </p:txBody>
      </p:sp>
      <p:pic>
        <p:nvPicPr>
          <p:cNvPr id="4" name="Рисунок 3"/>
          <p:cNvPicPr>
            <a:picLocks noChangeAspect="1"/>
          </p:cNvPicPr>
          <p:nvPr/>
        </p:nvPicPr>
        <p:blipFill>
          <a:blip r:embed="rId2"/>
          <a:stretch>
            <a:fillRect/>
          </a:stretch>
        </p:blipFill>
        <p:spPr>
          <a:xfrm>
            <a:off x="10467148" y="1"/>
            <a:ext cx="1724851" cy="1695450"/>
          </a:xfrm>
          <a:prstGeom prst="rect">
            <a:avLst/>
          </a:prstGeom>
        </p:spPr>
      </p:pic>
    </p:spTree>
    <p:extLst>
      <p:ext uri="{BB962C8B-B14F-4D97-AF65-F5344CB8AC3E}">
        <p14:creationId xmlns:p14="http://schemas.microsoft.com/office/powerpoint/2010/main" val="19257070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4128" y="593528"/>
            <a:ext cx="9720072" cy="1499616"/>
          </a:xfrm>
        </p:spPr>
        <p:txBody>
          <a:bodyPr>
            <a:normAutofit fontScale="90000"/>
          </a:bodyPr>
          <a:lstStyle/>
          <a:p>
            <a:pPr algn="ctr"/>
            <a:r>
              <a:rPr lang="en-US" dirty="0" smtClean="0"/>
              <a:t> </a:t>
            </a:r>
            <a:r>
              <a:rPr lang="ru-RU" dirty="0" smtClean="0"/>
              <a:t> </a:t>
            </a:r>
            <a:r>
              <a:rPr lang="ru-RU" b="1" dirty="0" smtClean="0">
                <a:solidFill>
                  <a:srgbClr val="C00000"/>
                </a:solidFill>
              </a:rPr>
              <a:t>Организация информирования поступающих</a:t>
            </a:r>
            <a:endParaRPr lang="ru-RU" b="1" dirty="0">
              <a:solidFill>
                <a:srgbClr val="C00000"/>
              </a:solidFill>
            </a:endParaRPr>
          </a:p>
        </p:txBody>
      </p:sp>
      <p:pic>
        <p:nvPicPr>
          <p:cNvPr id="7" name="Рисунок 6"/>
          <p:cNvPicPr>
            <a:picLocks noChangeAspect="1"/>
          </p:cNvPicPr>
          <p:nvPr/>
        </p:nvPicPr>
        <p:blipFill>
          <a:blip r:embed="rId2"/>
          <a:stretch>
            <a:fillRect/>
          </a:stretch>
        </p:blipFill>
        <p:spPr>
          <a:xfrm>
            <a:off x="10416618" y="0"/>
            <a:ext cx="1682441" cy="1653763"/>
          </a:xfrm>
          <a:prstGeom prst="rect">
            <a:avLst/>
          </a:prstGeom>
        </p:spPr>
      </p:pic>
      <p:sp>
        <p:nvSpPr>
          <p:cNvPr id="3" name="Объект 2"/>
          <p:cNvSpPr>
            <a:spLocks noGrp="1"/>
          </p:cNvSpPr>
          <p:nvPr>
            <p:ph idx="1"/>
          </p:nvPr>
        </p:nvSpPr>
        <p:spPr>
          <a:xfrm>
            <a:off x="1024129" y="2286000"/>
            <a:ext cx="10424532" cy="4264090"/>
          </a:xfrm>
        </p:spPr>
        <p:txBody>
          <a:bodyPr>
            <a:normAutofit fontScale="55000" lnSpcReduction="20000"/>
          </a:bodyPr>
          <a:lstStyle/>
          <a:p>
            <a:pPr algn="ctr"/>
            <a:r>
              <a:rPr lang="ru-RU" sz="3600" b="1" dirty="0">
                <a:solidFill>
                  <a:srgbClr val="C00000"/>
                </a:solidFill>
              </a:rPr>
              <a:t>Приемная комиссия</a:t>
            </a:r>
          </a:p>
          <a:p>
            <a:pPr algn="just"/>
            <a:r>
              <a:rPr lang="ru-RU" dirty="0"/>
              <a:t> </a:t>
            </a:r>
            <a:r>
              <a:rPr lang="ru-RU" sz="2900" b="1" dirty="0">
                <a:solidFill>
                  <a:srgbClr val="002060"/>
                </a:solidFill>
              </a:rPr>
              <a:t>-  </a:t>
            </a:r>
            <a:r>
              <a:rPr lang="ru-RU" sz="2900" b="1" dirty="0">
                <a:solidFill>
                  <a:srgbClr val="C00000"/>
                </a:solidFill>
              </a:rPr>
              <a:t>до 1 марта </a:t>
            </a:r>
            <a:r>
              <a:rPr lang="ru-RU" sz="2900" b="1" dirty="0">
                <a:solidFill>
                  <a:srgbClr val="002060"/>
                </a:solidFill>
              </a:rPr>
              <a:t>вывешивает на сайте </a:t>
            </a:r>
            <a:r>
              <a:rPr lang="ru-RU" sz="2900" b="1" dirty="0" smtClean="0">
                <a:solidFill>
                  <a:srgbClr val="002060"/>
                </a:solidFill>
              </a:rPr>
              <a:t>всю информацию необходимую для абитуриентов (правила приема, условия приема, перечень  специальностей (профессий),  требования к уровню образования, перечень вступительных испытаний (при наличии), формах данных испытаний, особенности проведения вступительных испытаний для лиц с ОВЗ и инвалидностью, информацию о необходимости прохождения медицинского осмотра (в случае необходимости).</a:t>
            </a:r>
          </a:p>
          <a:p>
            <a:pPr algn="just"/>
            <a:r>
              <a:rPr lang="ru-RU" sz="2900" b="1" dirty="0" smtClean="0">
                <a:solidFill>
                  <a:srgbClr val="002060"/>
                </a:solidFill>
              </a:rPr>
              <a:t>- </a:t>
            </a:r>
            <a:r>
              <a:rPr lang="ru-RU" sz="2900" b="1" dirty="0">
                <a:solidFill>
                  <a:srgbClr val="C00000"/>
                </a:solidFill>
              </a:rPr>
              <a:t>не позднее 1 июня </a:t>
            </a:r>
            <a:r>
              <a:rPr lang="ru-RU" sz="2900" b="1" dirty="0">
                <a:solidFill>
                  <a:srgbClr val="002060"/>
                </a:solidFill>
              </a:rPr>
              <a:t>размещает информацию об общем количестве мест для приема по каждой профессии; в том числе - по разным формам образования; количество договорных мест, мест в общежитиях для иногородних студентов.  </a:t>
            </a:r>
          </a:p>
          <a:p>
            <a:r>
              <a:rPr lang="ru-RU" sz="2900" b="1" dirty="0">
                <a:solidFill>
                  <a:srgbClr val="002060"/>
                </a:solidFill>
              </a:rPr>
              <a:t>- во время приемных экзаменов приемная комиссия ежедневно обновляет информацию о количестве поданных заявлений. Кроме того, в каждом учебном заведении выделена телефонная линия для ответов на обращения, связанные с приемом. </a:t>
            </a:r>
          </a:p>
          <a:p>
            <a:pPr algn="ctr"/>
            <a:r>
              <a:rPr lang="ru-RU" sz="3400" b="1" dirty="0">
                <a:solidFill>
                  <a:srgbClr val="C00000"/>
                </a:solidFill>
              </a:rPr>
              <a:t>П</a:t>
            </a:r>
            <a:r>
              <a:rPr lang="ru-RU" sz="3400" b="1" dirty="0" smtClean="0">
                <a:solidFill>
                  <a:srgbClr val="C00000"/>
                </a:solidFill>
              </a:rPr>
              <a:t>рием </a:t>
            </a:r>
            <a:r>
              <a:rPr lang="ru-RU" sz="3400" b="1" dirty="0">
                <a:solidFill>
                  <a:srgbClr val="C00000"/>
                </a:solidFill>
              </a:rPr>
              <a:t>заявлений в образовательные организации на очную форму получения образования осуществляется </a:t>
            </a:r>
            <a:r>
              <a:rPr lang="ru-RU" sz="3400" b="1" dirty="0">
                <a:solidFill>
                  <a:srgbClr val="002060"/>
                </a:solidFill>
              </a:rPr>
              <a:t>до 15 </a:t>
            </a:r>
            <a:r>
              <a:rPr lang="ru-RU" sz="3400" b="1" dirty="0" smtClean="0">
                <a:solidFill>
                  <a:srgbClr val="002060"/>
                </a:solidFill>
              </a:rPr>
              <a:t>августа (по специальностям, требующим творческих способностей                          </a:t>
            </a:r>
            <a:r>
              <a:rPr lang="ru-RU" sz="3400" b="1" dirty="0" smtClean="0">
                <a:solidFill>
                  <a:srgbClr val="C00000"/>
                </a:solidFill>
              </a:rPr>
              <a:t>до 10 августа</a:t>
            </a:r>
            <a:r>
              <a:rPr lang="ru-RU" sz="3400" b="1" dirty="0" smtClean="0">
                <a:solidFill>
                  <a:srgbClr val="002060"/>
                </a:solidFill>
              </a:rPr>
              <a:t>)</a:t>
            </a:r>
            <a:r>
              <a:rPr lang="ru-RU" sz="3400" b="1" dirty="0" smtClean="0">
                <a:solidFill>
                  <a:srgbClr val="C00000"/>
                </a:solidFill>
              </a:rPr>
              <a:t>, </a:t>
            </a:r>
            <a:r>
              <a:rPr lang="ru-RU" sz="3400" b="1" dirty="0">
                <a:solidFill>
                  <a:srgbClr val="C00000"/>
                </a:solidFill>
              </a:rPr>
              <a:t>а при наличии свободных мест в образовательной организации прием документов продлевается </a:t>
            </a:r>
            <a:r>
              <a:rPr lang="ru-RU" sz="3400" b="1" dirty="0">
                <a:solidFill>
                  <a:srgbClr val="002060"/>
                </a:solidFill>
              </a:rPr>
              <a:t>до 25 ноября текущего года</a:t>
            </a:r>
            <a:r>
              <a:rPr lang="ru-RU" sz="3400" b="1" dirty="0">
                <a:solidFill>
                  <a:srgbClr val="C00000"/>
                </a:solidFill>
              </a:rPr>
              <a:t>.</a:t>
            </a:r>
          </a:p>
          <a:p>
            <a:pPr algn="ctr"/>
            <a:r>
              <a:rPr lang="ru-RU" sz="2300" b="1" dirty="0" smtClean="0">
                <a:solidFill>
                  <a:srgbClr val="002060"/>
                </a:solidFill>
              </a:rPr>
              <a:t> </a:t>
            </a:r>
            <a:endParaRPr lang="ru-RU" sz="2300" b="1" dirty="0">
              <a:solidFill>
                <a:srgbClr val="002060"/>
              </a:solidFill>
            </a:endParaRPr>
          </a:p>
        </p:txBody>
      </p:sp>
    </p:spTree>
    <p:extLst>
      <p:ext uri="{BB962C8B-B14F-4D97-AF65-F5344CB8AC3E}">
        <p14:creationId xmlns:p14="http://schemas.microsoft.com/office/powerpoint/2010/main" val="508080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a:solidFill>
                  <a:srgbClr val="C00000"/>
                </a:solidFill>
              </a:rPr>
              <a:t>Инклюзия в </a:t>
            </a:r>
            <a:r>
              <a:rPr lang="ru-RU" sz="3600" b="1" dirty="0" smtClean="0">
                <a:solidFill>
                  <a:srgbClr val="C00000"/>
                </a:solidFill>
              </a:rPr>
              <a:t>профессиональном образовании</a:t>
            </a:r>
            <a:endParaRPr lang="ru-RU" sz="3600" b="1" dirty="0">
              <a:solidFill>
                <a:srgbClr val="C00000"/>
              </a:solidFill>
            </a:endParaRPr>
          </a:p>
        </p:txBody>
      </p:sp>
      <p:sp>
        <p:nvSpPr>
          <p:cNvPr id="3" name="Объект 2"/>
          <p:cNvSpPr>
            <a:spLocks noGrp="1"/>
          </p:cNvSpPr>
          <p:nvPr>
            <p:ph idx="1"/>
          </p:nvPr>
        </p:nvSpPr>
        <p:spPr>
          <a:xfrm>
            <a:off x="838200" y="1825625"/>
            <a:ext cx="5035062" cy="4351338"/>
          </a:xfrm>
        </p:spPr>
        <p:txBody>
          <a:bodyPr/>
          <a:lstStyle/>
          <a:p>
            <a:endParaRPr lang="ru-RU" b="1" dirty="0" smtClean="0"/>
          </a:p>
          <a:p>
            <a:endParaRPr lang="ru-RU" b="1" dirty="0"/>
          </a:p>
          <a:p>
            <a:pPr algn="just"/>
            <a:r>
              <a:rPr lang="ru-RU" b="1" dirty="0" smtClean="0">
                <a:solidFill>
                  <a:srgbClr val="002060"/>
                </a:solidFill>
              </a:rPr>
              <a:t>Инклюзивное </a:t>
            </a:r>
            <a:r>
              <a:rPr lang="ru-RU" b="1" dirty="0">
                <a:solidFill>
                  <a:srgbClr val="002060"/>
                </a:solidFill>
              </a:rPr>
              <a:t>образование является компонентом реализации социального подхода в понимании инвалидности и права на образование для лиц с инвалидностью, закрепленным во многих международных правовых документах.</a:t>
            </a:r>
            <a:endParaRPr lang="ru-RU" dirty="0">
              <a:solidFill>
                <a:srgbClr val="002060"/>
              </a:solidFill>
            </a:endParaRPr>
          </a:p>
        </p:txBody>
      </p:sp>
      <p:pic>
        <p:nvPicPr>
          <p:cNvPr id="4" name="Рисунок 3"/>
          <p:cNvPicPr>
            <a:picLocks noChangeAspect="1"/>
          </p:cNvPicPr>
          <p:nvPr/>
        </p:nvPicPr>
        <p:blipFill rotWithShape="1">
          <a:blip r:embed="rId3"/>
          <a:srcRect l="26667" t="26513" r="42010" b="32877"/>
          <a:stretch/>
        </p:blipFill>
        <p:spPr>
          <a:xfrm>
            <a:off x="5991009" y="2493818"/>
            <a:ext cx="5728447" cy="3765666"/>
          </a:xfrm>
          <a:prstGeom prst="rect">
            <a:avLst/>
          </a:prstGeom>
        </p:spPr>
      </p:pic>
      <p:pic>
        <p:nvPicPr>
          <p:cNvPr id="5" name="Рисунок 4"/>
          <p:cNvPicPr>
            <a:picLocks noChangeAspect="1"/>
          </p:cNvPicPr>
          <p:nvPr/>
        </p:nvPicPr>
        <p:blipFill>
          <a:blip r:embed="rId4"/>
          <a:stretch>
            <a:fillRect/>
          </a:stretch>
        </p:blipFill>
        <p:spPr>
          <a:xfrm>
            <a:off x="10416618" y="0"/>
            <a:ext cx="1682441" cy="1653763"/>
          </a:xfrm>
          <a:prstGeom prst="rect">
            <a:avLst/>
          </a:prstGeom>
        </p:spPr>
      </p:pic>
    </p:spTree>
    <p:extLst>
      <p:ext uri="{BB962C8B-B14F-4D97-AF65-F5344CB8AC3E}">
        <p14:creationId xmlns:p14="http://schemas.microsoft.com/office/powerpoint/2010/main" val="15368940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650" y="285728"/>
            <a:ext cx="9658350" cy="1785950"/>
          </a:xfrm>
        </p:spPr>
        <p:txBody>
          <a:bodyPr>
            <a:noAutofit/>
          </a:bodyPr>
          <a:lstStyle/>
          <a:p>
            <a:r>
              <a:rPr lang="ru-RU" altLang="ru-RU" sz="3600" dirty="0">
                <a:solidFill>
                  <a:srgbClr val="C00000"/>
                </a:solidFill>
                <a:latin typeface="Arial" pitchFamily="34" charset="0"/>
                <a:cs typeface="Arial" pitchFamily="34" charset="0"/>
              </a:rPr>
              <a:t>Проблемы, возникающие при получении инвалидами профессионального образовани</a:t>
            </a:r>
            <a:r>
              <a:rPr lang="ru-RU" altLang="ru-RU" sz="4000" dirty="0">
                <a:solidFill>
                  <a:srgbClr val="C00000"/>
                </a:solidFill>
                <a:latin typeface="Arial" pitchFamily="34" charset="0"/>
                <a:cs typeface="Arial" pitchFamily="34" charset="0"/>
              </a:rPr>
              <a:t>я  </a:t>
            </a:r>
          </a:p>
        </p:txBody>
      </p:sp>
      <p:sp>
        <p:nvSpPr>
          <p:cNvPr id="4" name="TextBox 3"/>
          <p:cNvSpPr txBox="1"/>
          <p:nvPr/>
        </p:nvSpPr>
        <p:spPr>
          <a:xfrm>
            <a:off x="1254878" y="4659150"/>
            <a:ext cx="6629400" cy="1631216"/>
          </a:xfrm>
          <a:prstGeom prst="rect">
            <a:avLst/>
          </a:prstGeom>
          <a:noFill/>
          <a:ln w="19050">
            <a:solidFill>
              <a:schemeClr val="tx2">
                <a:lumMod val="60000"/>
                <a:lumOff val="40000"/>
              </a:schemeClr>
            </a:solidFill>
          </a:ln>
        </p:spPr>
        <p:txBody>
          <a:bodyPr wrap="square">
            <a:spAutoFit/>
          </a:bodyPr>
          <a:lstStyle/>
          <a:p>
            <a:pPr marL="342900" indent="-342900" algn="ctr">
              <a:defRPr/>
            </a:pPr>
            <a:r>
              <a:rPr lang="ru-RU" sz="2000" b="1" dirty="0">
                <a:solidFill>
                  <a:schemeClr val="accent6">
                    <a:lumMod val="75000"/>
                  </a:schemeClr>
                </a:solidFill>
                <a:latin typeface="Arial" pitchFamily="34" charset="0"/>
                <a:cs typeface="Arial" pitchFamily="34" charset="0"/>
              </a:rPr>
              <a:t>Обучение:</a:t>
            </a:r>
          </a:p>
          <a:p>
            <a:pPr marL="342900" indent="-342900">
              <a:buFontTx/>
              <a:buAutoNum type="arabicPeriod"/>
              <a:defRPr/>
            </a:pPr>
            <a:r>
              <a:rPr lang="ru-RU" sz="2000" dirty="0">
                <a:latin typeface="Arial" pitchFamily="34" charset="0"/>
                <a:cs typeface="Arial" pitchFamily="34" charset="0"/>
              </a:rPr>
              <a:t>Учет</a:t>
            </a:r>
          </a:p>
          <a:p>
            <a:pPr marL="342900" indent="-342900">
              <a:buFontTx/>
              <a:buAutoNum type="arabicPeriod"/>
              <a:defRPr/>
            </a:pPr>
            <a:r>
              <a:rPr lang="ru-RU" sz="2000" dirty="0">
                <a:latin typeface="Arial" pitchFamily="34" charset="0"/>
                <a:cs typeface="Arial" pitchFamily="34" charset="0"/>
              </a:rPr>
              <a:t>Условия, адаптированные программы</a:t>
            </a:r>
          </a:p>
          <a:p>
            <a:pPr marL="342900" indent="-342900">
              <a:buFontTx/>
              <a:buAutoNum type="arabicPeriod"/>
              <a:defRPr/>
            </a:pPr>
            <a:r>
              <a:rPr lang="ru-RU" sz="2000" dirty="0">
                <a:latin typeface="Arial" pitchFamily="34" charset="0"/>
                <a:cs typeface="Arial" pitchFamily="34" charset="0"/>
              </a:rPr>
              <a:t>Сопровождение</a:t>
            </a:r>
          </a:p>
          <a:p>
            <a:pPr marL="342900" indent="-342900">
              <a:buFontTx/>
              <a:buAutoNum type="arabicPeriod"/>
              <a:defRPr/>
            </a:pPr>
            <a:r>
              <a:rPr lang="ru-RU" sz="2000" dirty="0">
                <a:latin typeface="Arial" pitchFamily="34" charset="0"/>
                <a:cs typeface="Arial" pitchFamily="34" charset="0"/>
              </a:rPr>
              <a:t>Практика</a:t>
            </a:r>
          </a:p>
        </p:txBody>
      </p:sp>
      <p:sp>
        <p:nvSpPr>
          <p:cNvPr id="5" name="TextBox 4"/>
          <p:cNvSpPr txBox="1"/>
          <p:nvPr/>
        </p:nvSpPr>
        <p:spPr>
          <a:xfrm>
            <a:off x="8577232" y="4848065"/>
            <a:ext cx="2643206" cy="1015663"/>
          </a:xfrm>
          <a:prstGeom prst="rect">
            <a:avLst/>
          </a:prstGeom>
          <a:noFill/>
          <a:ln w="19050">
            <a:solidFill>
              <a:schemeClr val="tx2">
                <a:lumMod val="60000"/>
                <a:lumOff val="40000"/>
              </a:schemeClr>
            </a:solidFill>
          </a:ln>
        </p:spPr>
        <p:txBody>
          <a:bodyPr wrap="square" rtlCol="0">
            <a:spAutoFit/>
          </a:bodyPr>
          <a:lstStyle/>
          <a:p>
            <a:pPr algn="ctr"/>
            <a:r>
              <a:rPr lang="ru-RU" sz="2000" b="1" dirty="0">
                <a:solidFill>
                  <a:schemeClr val="accent6">
                    <a:lumMod val="75000"/>
                  </a:schemeClr>
                </a:solidFill>
                <a:latin typeface="Arial" pitchFamily="34" charset="0"/>
                <a:cs typeface="Arial" pitchFamily="34" charset="0"/>
              </a:rPr>
              <a:t>Выпуск:</a:t>
            </a:r>
          </a:p>
          <a:p>
            <a:r>
              <a:rPr lang="ru-RU" sz="2000" dirty="0">
                <a:latin typeface="Arial" pitchFamily="34" charset="0"/>
                <a:cs typeface="Arial" pitchFamily="34" charset="0"/>
              </a:rPr>
              <a:t>1. Профориентация</a:t>
            </a:r>
          </a:p>
          <a:p>
            <a:r>
              <a:rPr lang="ru-RU" sz="2000" dirty="0">
                <a:latin typeface="Arial" pitchFamily="34" charset="0"/>
                <a:cs typeface="Arial" pitchFamily="34" charset="0"/>
              </a:rPr>
              <a:t>2. </a:t>
            </a:r>
            <a:r>
              <a:rPr lang="ru-RU" sz="2000" dirty="0" smtClean="0">
                <a:latin typeface="Arial" pitchFamily="34" charset="0"/>
                <a:cs typeface="Arial" pitchFamily="34" charset="0"/>
              </a:rPr>
              <a:t>Трудоустройство</a:t>
            </a:r>
            <a:endParaRPr lang="ru-RU" sz="2000" dirty="0">
              <a:latin typeface="Arial" pitchFamily="34" charset="0"/>
              <a:cs typeface="Arial" pitchFamily="34" charset="0"/>
            </a:endParaRPr>
          </a:p>
        </p:txBody>
      </p:sp>
      <p:sp>
        <p:nvSpPr>
          <p:cNvPr id="6" name="TextBox 5"/>
          <p:cNvSpPr txBox="1"/>
          <p:nvPr/>
        </p:nvSpPr>
        <p:spPr>
          <a:xfrm>
            <a:off x="1254878" y="2357431"/>
            <a:ext cx="3259972" cy="1015663"/>
          </a:xfrm>
          <a:prstGeom prst="rect">
            <a:avLst/>
          </a:prstGeom>
          <a:noFill/>
          <a:ln w="19050">
            <a:solidFill>
              <a:schemeClr val="tx2">
                <a:lumMod val="60000"/>
                <a:lumOff val="40000"/>
              </a:schemeClr>
            </a:solidFill>
          </a:ln>
        </p:spPr>
        <p:txBody>
          <a:bodyPr wrap="square" rtlCol="0">
            <a:spAutoFit/>
          </a:bodyPr>
          <a:lstStyle/>
          <a:p>
            <a:pPr algn="ctr"/>
            <a:r>
              <a:rPr lang="ru-RU" sz="2000" b="1" dirty="0">
                <a:solidFill>
                  <a:schemeClr val="accent6">
                    <a:lumMod val="75000"/>
                  </a:schemeClr>
                </a:solidFill>
                <a:latin typeface="Arial" pitchFamily="34" charset="0"/>
                <a:cs typeface="Arial" pitchFamily="34" charset="0"/>
              </a:rPr>
              <a:t>До  приема: </a:t>
            </a:r>
          </a:p>
          <a:p>
            <a:r>
              <a:rPr lang="ru-RU" sz="2000" dirty="0">
                <a:latin typeface="Arial" pitchFamily="34" charset="0"/>
                <a:cs typeface="Arial" pitchFamily="34" charset="0"/>
              </a:rPr>
              <a:t>1. Профориентация</a:t>
            </a:r>
          </a:p>
          <a:p>
            <a:r>
              <a:rPr lang="ru-RU" sz="2000" dirty="0">
                <a:latin typeface="Arial" pitchFamily="34" charset="0"/>
                <a:cs typeface="Arial" pitchFamily="34" charset="0"/>
              </a:rPr>
              <a:t>2. Уровень подготовки</a:t>
            </a:r>
            <a:r>
              <a:rPr lang="ru-RU" sz="2000" dirty="0"/>
              <a:t>  </a:t>
            </a:r>
          </a:p>
        </p:txBody>
      </p:sp>
      <p:sp>
        <p:nvSpPr>
          <p:cNvPr id="7" name="TextBox 6"/>
          <p:cNvSpPr txBox="1"/>
          <p:nvPr/>
        </p:nvSpPr>
        <p:spPr>
          <a:xfrm>
            <a:off x="5138707" y="2357431"/>
            <a:ext cx="5786478" cy="2215991"/>
          </a:xfrm>
          <a:prstGeom prst="rect">
            <a:avLst/>
          </a:prstGeom>
          <a:noFill/>
          <a:ln w="19050">
            <a:solidFill>
              <a:schemeClr val="tx2">
                <a:lumMod val="60000"/>
                <a:lumOff val="40000"/>
              </a:schemeClr>
            </a:solidFill>
          </a:ln>
        </p:spPr>
        <p:txBody>
          <a:bodyPr wrap="square" rtlCol="0">
            <a:spAutoFit/>
          </a:bodyPr>
          <a:lstStyle/>
          <a:p>
            <a:pPr algn="ctr"/>
            <a:r>
              <a:rPr lang="ru-RU" sz="2000" b="1" dirty="0">
                <a:solidFill>
                  <a:schemeClr val="accent6">
                    <a:lumMod val="75000"/>
                  </a:schemeClr>
                </a:solidFill>
                <a:latin typeface="Arial" pitchFamily="34" charset="0"/>
                <a:cs typeface="Arial" pitchFamily="34" charset="0"/>
              </a:rPr>
              <a:t>Прием:</a:t>
            </a:r>
          </a:p>
          <a:p>
            <a:pPr marL="342900" indent="-342900" algn="just">
              <a:buFont typeface="+mj-lt"/>
              <a:buAutoNum type="arabicPeriod"/>
            </a:pPr>
            <a:r>
              <a:rPr lang="ru-RU" sz="2000" dirty="0">
                <a:latin typeface="Arial" pitchFamily="34" charset="0"/>
                <a:cs typeface="Arial" pitchFamily="34" charset="0"/>
              </a:rPr>
              <a:t> На общих основаниях по конкурсу </a:t>
            </a:r>
            <a:r>
              <a:rPr lang="ru-RU" sz="2000" dirty="0" smtClean="0">
                <a:latin typeface="Arial" pitchFamily="34" charset="0"/>
                <a:cs typeface="Arial" pitchFamily="34" charset="0"/>
              </a:rPr>
              <a:t>аттестатов</a:t>
            </a:r>
            <a:endParaRPr lang="ru-RU" sz="2000" dirty="0">
              <a:latin typeface="Arial" pitchFamily="34" charset="0"/>
              <a:cs typeface="Arial" pitchFamily="34" charset="0"/>
            </a:endParaRPr>
          </a:p>
          <a:p>
            <a:pPr marL="342900" indent="-342900" algn="just">
              <a:buFont typeface="+mj-lt"/>
              <a:buAutoNum type="arabicPeriod"/>
            </a:pPr>
            <a:r>
              <a:rPr lang="ru-RU" sz="2000" dirty="0">
                <a:latin typeface="Arial" pitchFamily="34" charset="0"/>
                <a:cs typeface="Arial" pitchFamily="34" charset="0"/>
              </a:rPr>
              <a:t> Нет ограничений по здоровью, не обязательно сообщать о своих </a:t>
            </a:r>
            <a:r>
              <a:rPr lang="ru-RU" sz="2000" dirty="0" smtClean="0">
                <a:latin typeface="Arial" pitchFamily="34" charset="0"/>
                <a:cs typeface="Arial" pitchFamily="34" charset="0"/>
              </a:rPr>
              <a:t>ограничениях</a:t>
            </a:r>
            <a:endParaRPr lang="ru-RU" sz="2000" dirty="0">
              <a:latin typeface="Arial" pitchFamily="34" charset="0"/>
              <a:cs typeface="Arial" pitchFamily="34" charset="0"/>
            </a:endParaRPr>
          </a:p>
          <a:p>
            <a:endParaRPr lang="ru-RU" dirty="0"/>
          </a:p>
        </p:txBody>
      </p:sp>
    </p:spTree>
    <p:extLst>
      <p:ext uri="{BB962C8B-B14F-4D97-AF65-F5344CB8AC3E}">
        <p14:creationId xmlns:p14="http://schemas.microsoft.com/office/powerpoint/2010/main" val="39584157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2032" y="365125"/>
            <a:ext cx="10004014" cy="1133737"/>
          </a:xfrm>
        </p:spPr>
        <p:txBody>
          <a:bodyPr>
            <a:noAutofit/>
          </a:bodyPr>
          <a:lstStyle/>
          <a:p>
            <a:pPr algn="ctr"/>
            <a:r>
              <a:rPr lang="ru-RU" sz="3600" b="1" dirty="0" smtClean="0">
                <a:solidFill>
                  <a:srgbClr val="C00000"/>
                </a:solidFill>
              </a:rPr>
              <a:t>Организация инклюзивного образовательного пространства </a:t>
            </a:r>
            <a:br>
              <a:rPr lang="ru-RU" sz="3600" b="1" dirty="0" smtClean="0">
                <a:solidFill>
                  <a:srgbClr val="C00000"/>
                </a:solidFill>
              </a:rPr>
            </a:br>
            <a:r>
              <a:rPr lang="ru-RU" sz="3600" b="1" dirty="0" smtClean="0">
                <a:solidFill>
                  <a:srgbClr val="C00000"/>
                </a:solidFill>
              </a:rPr>
              <a:t>в ГБПОУ НГК</a:t>
            </a:r>
            <a:endParaRPr lang="ru-RU" sz="3600" b="1" dirty="0">
              <a:solidFill>
                <a:srgbClr val="C00000"/>
              </a:solidFill>
            </a:endParaRPr>
          </a:p>
        </p:txBody>
      </p:sp>
      <p:graphicFrame>
        <p:nvGraphicFramePr>
          <p:cNvPr id="5" name="Объект 4"/>
          <p:cNvGraphicFramePr>
            <a:graphicFrameLocks noGrp="1"/>
          </p:cNvGraphicFramePr>
          <p:nvPr>
            <p:ph idx="1"/>
            <p:extLst/>
          </p:nvPr>
        </p:nvGraphicFramePr>
        <p:xfrm>
          <a:off x="131975" y="1825625"/>
          <a:ext cx="11868347" cy="4829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Рисунок 5"/>
          <p:cNvPicPr>
            <a:picLocks noChangeAspect="1"/>
          </p:cNvPicPr>
          <p:nvPr/>
        </p:nvPicPr>
        <p:blipFill>
          <a:blip r:embed="rId7"/>
          <a:stretch>
            <a:fillRect/>
          </a:stretch>
        </p:blipFill>
        <p:spPr>
          <a:xfrm>
            <a:off x="10046022" y="0"/>
            <a:ext cx="2145978" cy="2109399"/>
          </a:xfrm>
          <a:prstGeom prst="rect">
            <a:avLst/>
          </a:prstGeom>
        </p:spPr>
      </p:pic>
    </p:spTree>
    <p:extLst>
      <p:ext uri="{BB962C8B-B14F-4D97-AF65-F5344CB8AC3E}">
        <p14:creationId xmlns:p14="http://schemas.microsoft.com/office/powerpoint/2010/main" val="3667553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7" y="457200"/>
            <a:ext cx="10307579" cy="994528"/>
          </a:xfrm>
        </p:spPr>
        <p:txBody>
          <a:bodyPr>
            <a:noAutofit/>
          </a:bodyPr>
          <a:lstStyle/>
          <a:p>
            <a:pPr algn="ctr"/>
            <a:r>
              <a:rPr lang="ru-RU" sz="4400" b="1" dirty="0">
                <a:solidFill>
                  <a:srgbClr val="C00000"/>
                </a:solidFill>
              </a:rPr>
              <a:t>Психолого – педагогическое сопровождение </a:t>
            </a:r>
          </a:p>
        </p:txBody>
      </p:sp>
      <p:sp>
        <p:nvSpPr>
          <p:cNvPr id="10" name="Объект 9"/>
          <p:cNvSpPr>
            <a:spLocks noGrp="1"/>
          </p:cNvSpPr>
          <p:nvPr>
            <p:ph idx="1"/>
          </p:nvPr>
        </p:nvSpPr>
        <p:spPr>
          <a:xfrm>
            <a:off x="4890957" y="1747385"/>
            <a:ext cx="6172200" cy="3980501"/>
          </a:xfrm>
        </p:spPr>
        <p:txBody>
          <a:bodyPr>
            <a:normAutofit fontScale="62500" lnSpcReduction="20000"/>
          </a:bodyPr>
          <a:lstStyle/>
          <a:p>
            <a:pPr marL="1225296" lvl="8" indent="0" algn="ctr">
              <a:buNone/>
            </a:pPr>
            <a:r>
              <a:rPr lang="ru-RU" sz="2600" b="1" cap="all" spc="100" dirty="0" smtClean="0">
                <a:solidFill>
                  <a:srgbClr val="C00000"/>
                </a:solidFill>
                <a:latin typeface="Arial Black" panose="020B0A04020102020204" pitchFamily="34" charset="0"/>
                <a:ea typeface="+mj-ea"/>
                <a:cs typeface="Arial" pitchFamily="34" charset="0"/>
              </a:rPr>
              <a:t>В штате ГБПОУ «Нижегородский Губернский колледж</a:t>
            </a:r>
            <a:r>
              <a:rPr lang="ru-RU" b="1" cap="all" spc="100" dirty="0" smtClean="0">
                <a:solidFill>
                  <a:srgbClr val="C00000"/>
                </a:solidFill>
                <a:latin typeface="Arial" pitchFamily="34" charset="0"/>
                <a:ea typeface="+mj-ea"/>
                <a:cs typeface="Arial" pitchFamily="34" charset="0"/>
              </a:rPr>
              <a:t>»:</a:t>
            </a:r>
          </a:p>
          <a:p>
            <a:pPr marL="1225296" lvl="8" indent="0">
              <a:buNone/>
            </a:pPr>
            <a:endParaRPr lang="ru-RU" cap="all" spc="100" dirty="0">
              <a:solidFill>
                <a:srgbClr val="C00000"/>
              </a:solidFill>
              <a:latin typeface="Arial" pitchFamily="34" charset="0"/>
              <a:ea typeface="+mj-ea"/>
              <a:cs typeface="Arial" pitchFamily="34" charset="0"/>
            </a:endParaRPr>
          </a:p>
          <a:p>
            <a:pPr marL="1225296" lvl="8" indent="0">
              <a:buNone/>
            </a:pPr>
            <a:endParaRPr lang="ru-RU" sz="2300" cap="all" spc="100" dirty="0">
              <a:solidFill>
                <a:srgbClr val="002060"/>
              </a:solidFill>
              <a:latin typeface="Arial Black" panose="020B0A04020102020204" pitchFamily="34" charset="0"/>
              <a:cs typeface="Arial" pitchFamily="34" charset="0"/>
            </a:endParaRPr>
          </a:p>
          <a:p>
            <a:r>
              <a:rPr lang="ru-RU" sz="2300" cap="all" spc="100" dirty="0">
                <a:solidFill>
                  <a:srgbClr val="002060"/>
                </a:solidFill>
                <a:latin typeface="Arial Black" panose="020B0A04020102020204" pitchFamily="34" charset="0"/>
                <a:cs typeface="Arial" pitchFamily="34" charset="0"/>
              </a:rPr>
              <a:t>Учитель-дефектолог </a:t>
            </a:r>
            <a:r>
              <a:rPr lang="ru-RU" sz="2300" cap="all" spc="100" dirty="0" smtClean="0">
                <a:solidFill>
                  <a:srgbClr val="002060"/>
                </a:solidFill>
                <a:latin typeface="Arial Black" panose="020B0A04020102020204" pitchFamily="34" charset="0"/>
                <a:cs typeface="Arial" pitchFamily="34" charset="0"/>
              </a:rPr>
              <a:t>(</a:t>
            </a:r>
            <a:r>
              <a:rPr lang="ru-RU" sz="2300" cap="all" spc="100" dirty="0">
                <a:solidFill>
                  <a:srgbClr val="002060"/>
                </a:solidFill>
                <a:latin typeface="Arial Black" panose="020B0A04020102020204" pitchFamily="34" charset="0"/>
                <a:cs typeface="Arial" pitchFamily="34" charset="0"/>
              </a:rPr>
              <a:t>сурдопедагог</a:t>
            </a:r>
            <a:r>
              <a:rPr lang="ru-RU" sz="2300" cap="all" spc="100" dirty="0" smtClean="0">
                <a:solidFill>
                  <a:srgbClr val="002060"/>
                </a:solidFill>
                <a:latin typeface="Arial Black" panose="020B0A04020102020204" pitchFamily="34" charset="0"/>
                <a:cs typeface="Arial" pitchFamily="34" charset="0"/>
              </a:rPr>
              <a:t>); </a:t>
            </a:r>
          </a:p>
          <a:p>
            <a:r>
              <a:rPr lang="ru-RU" sz="2300" cap="all" spc="100" dirty="0" smtClean="0">
                <a:solidFill>
                  <a:srgbClr val="002060"/>
                </a:solidFill>
                <a:latin typeface="Arial Black" panose="020B0A04020102020204" pitchFamily="34" charset="0"/>
                <a:cs typeface="Arial" pitchFamily="34" charset="0"/>
              </a:rPr>
              <a:t>Учитель-дефектолог </a:t>
            </a:r>
            <a:r>
              <a:rPr lang="ru-RU" sz="2300" cap="all" spc="100" dirty="0">
                <a:solidFill>
                  <a:srgbClr val="002060"/>
                </a:solidFill>
                <a:latin typeface="Arial Black" panose="020B0A04020102020204" pitchFamily="34" charset="0"/>
                <a:cs typeface="Arial" pitchFamily="34" charset="0"/>
              </a:rPr>
              <a:t>(Тифлопедагог);</a:t>
            </a:r>
          </a:p>
          <a:p>
            <a:r>
              <a:rPr lang="ru-RU" sz="2300" cap="all" spc="100" dirty="0" smtClean="0">
                <a:solidFill>
                  <a:srgbClr val="002060"/>
                </a:solidFill>
                <a:latin typeface="Arial Black" panose="020B0A04020102020204" pitchFamily="34" charset="0"/>
                <a:cs typeface="Arial" pitchFamily="34" charset="0"/>
              </a:rPr>
              <a:t>Тьюторы (сопровождение студентов в образовательном процессе);</a:t>
            </a:r>
            <a:endParaRPr lang="ru-RU" sz="2300" cap="all" spc="100" dirty="0">
              <a:solidFill>
                <a:srgbClr val="002060"/>
              </a:solidFill>
              <a:latin typeface="Arial Black" panose="020B0A04020102020204" pitchFamily="34" charset="0"/>
              <a:cs typeface="Arial" pitchFamily="34" charset="0"/>
            </a:endParaRPr>
          </a:p>
          <a:p>
            <a:r>
              <a:rPr lang="ru-RU" sz="2300" cap="all" spc="100" dirty="0">
                <a:solidFill>
                  <a:srgbClr val="002060"/>
                </a:solidFill>
                <a:latin typeface="Arial Black" panose="020B0A04020102020204" pitchFamily="34" charset="0"/>
                <a:cs typeface="Arial" pitchFamily="34" charset="0"/>
              </a:rPr>
              <a:t>Психолог;</a:t>
            </a:r>
          </a:p>
          <a:p>
            <a:r>
              <a:rPr lang="ru-RU" sz="2300" cap="all" spc="100" dirty="0">
                <a:solidFill>
                  <a:srgbClr val="002060"/>
                </a:solidFill>
                <a:latin typeface="Arial Black" panose="020B0A04020102020204" pitchFamily="34" charset="0"/>
                <a:cs typeface="Arial" pitchFamily="34" charset="0"/>
              </a:rPr>
              <a:t>Социальный педагог;</a:t>
            </a:r>
          </a:p>
          <a:p>
            <a:r>
              <a:rPr lang="ru-RU" sz="2300" cap="all" spc="100" dirty="0">
                <a:solidFill>
                  <a:srgbClr val="002060"/>
                </a:solidFill>
                <a:latin typeface="Arial Black" panose="020B0A04020102020204" pitchFamily="34" charset="0"/>
                <a:cs typeface="Arial" pitchFamily="34" charset="0"/>
              </a:rPr>
              <a:t>Методист (разработка </a:t>
            </a:r>
            <a:r>
              <a:rPr lang="ru-RU" sz="2300" cap="all" spc="100" dirty="0" smtClean="0">
                <a:solidFill>
                  <a:srgbClr val="002060"/>
                </a:solidFill>
                <a:latin typeface="Arial Black" panose="020B0A04020102020204" pitchFamily="34" charset="0"/>
                <a:cs typeface="Arial" pitchFamily="34" charset="0"/>
              </a:rPr>
              <a:t>адаптированных </a:t>
            </a:r>
            <a:r>
              <a:rPr lang="ru-RU" sz="2300" cap="all" spc="100" dirty="0">
                <a:solidFill>
                  <a:srgbClr val="002060"/>
                </a:solidFill>
                <a:latin typeface="Arial Black" panose="020B0A04020102020204" pitchFamily="34" charset="0"/>
                <a:cs typeface="Arial" pitchFamily="34" charset="0"/>
              </a:rPr>
              <a:t>образовательных программ);</a:t>
            </a:r>
          </a:p>
          <a:p>
            <a:r>
              <a:rPr lang="ru-RU" sz="2300" cap="all" spc="100" dirty="0">
                <a:solidFill>
                  <a:srgbClr val="002060"/>
                </a:solidFill>
                <a:latin typeface="Arial Black" panose="020B0A04020102020204" pitchFamily="34" charset="0"/>
                <a:cs typeface="Arial" pitchFamily="34" charset="0"/>
              </a:rPr>
              <a:t>Специалист по техническим и программным средствам</a:t>
            </a:r>
          </a:p>
        </p:txBody>
      </p:sp>
      <p:sp>
        <p:nvSpPr>
          <p:cNvPr id="11" name="Текст 10"/>
          <p:cNvSpPr>
            <a:spLocks noGrp="1"/>
          </p:cNvSpPr>
          <p:nvPr>
            <p:ph type="body" sz="half" idx="2"/>
          </p:nvPr>
        </p:nvSpPr>
        <p:spPr>
          <a:xfrm>
            <a:off x="755045" y="1916298"/>
            <a:ext cx="3932237" cy="4060296"/>
          </a:xfrm>
        </p:spPr>
        <p:txBody>
          <a:bodyPr>
            <a:normAutofit lnSpcReduction="10000"/>
          </a:bodyPr>
          <a:lstStyle/>
          <a:p>
            <a:pPr lvl="0">
              <a:lnSpc>
                <a:spcPct val="100000"/>
              </a:lnSpc>
              <a:spcBef>
                <a:spcPts val="0"/>
              </a:spcBef>
            </a:pPr>
            <a:r>
              <a:rPr lang="ru-RU" sz="1500" b="1" cap="all" spc="100" dirty="0">
                <a:solidFill>
                  <a:schemeClr val="tx1">
                    <a:lumMod val="65000"/>
                    <a:lumOff val="35000"/>
                  </a:schemeClr>
                </a:solidFill>
                <a:latin typeface="Arial" panose="020B0604020202020204" pitchFamily="34" charset="0"/>
                <a:cs typeface="Arial" panose="020B0604020202020204" pitchFamily="34" charset="0"/>
              </a:rPr>
              <a:t>Согласно методических рекомендаций по организации образовательного процесса для обучения инвалидов и лиц с ограниченными возможностями здоровья (письмо Министерства образования и науки </a:t>
            </a:r>
            <a:r>
              <a:rPr lang="ru-RU" sz="1500" b="1" cap="all" spc="100" dirty="0" smtClean="0">
                <a:solidFill>
                  <a:schemeClr val="tx1">
                    <a:lumMod val="65000"/>
                    <a:lumOff val="35000"/>
                  </a:schemeClr>
                </a:solidFill>
                <a:latin typeface="Arial" panose="020B0604020202020204" pitchFamily="34" charset="0"/>
                <a:cs typeface="Arial" panose="020B0604020202020204" pitchFamily="34" charset="0"/>
              </a:rPr>
              <a:t>от </a:t>
            </a:r>
            <a:r>
              <a:rPr lang="ru-RU" sz="1500" b="1" cap="all" spc="100" dirty="0">
                <a:solidFill>
                  <a:schemeClr val="tx1">
                    <a:lumMod val="65000"/>
                    <a:lumOff val="35000"/>
                  </a:schemeClr>
                </a:solidFill>
                <a:latin typeface="Arial" panose="020B0604020202020204" pitchFamily="34" charset="0"/>
                <a:cs typeface="Arial" panose="020B0604020202020204" pitchFamily="34" charset="0"/>
              </a:rPr>
              <a:t>08.04.2014 г.) каждой профессиональной организации рекомендовано введение в штат должностей для комплексного сопровождения образовательного процесса инвалидов и студентов с ограниченными возможностями здоровья. </a:t>
            </a:r>
          </a:p>
          <a:p>
            <a:endParaRPr lang="ru-RU" dirty="0"/>
          </a:p>
        </p:txBody>
      </p:sp>
      <p:sp>
        <p:nvSpPr>
          <p:cNvPr id="7" name="AutoShape 10" descr="ÐÐ°ÑÑÐ¸Ð½ÐºÐ¸ Ð¿Ð¾ Ð·Ð°Ð¿ÑÐ¾ÑÑ Ð²Ð°Ð¹Ð±Ðµ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 name="Рисунок 12"/>
          <p:cNvPicPr>
            <a:picLocks noChangeAspect="1"/>
          </p:cNvPicPr>
          <p:nvPr/>
        </p:nvPicPr>
        <p:blipFill>
          <a:blip r:embed="rId2"/>
          <a:stretch>
            <a:fillRect/>
          </a:stretch>
        </p:blipFill>
        <p:spPr>
          <a:xfrm>
            <a:off x="10341032" y="197960"/>
            <a:ext cx="1560441" cy="1533843"/>
          </a:xfrm>
          <a:prstGeom prst="rect">
            <a:avLst/>
          </a:prstGeom>
        </p:spPr>
      </p:pic>
    </p:spTree>
    <p:extLst>
      <p:ext uri="{BB962C8B-B14F-4D97-AF65-F5344CB8AC3E}">
        <p14:creationId xmlns:p14="http://schemas.microsoft.com/office/powerpoint/2010/main" val="26356821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smtClean="0">
                <a:solidFill>
                  <a:srgbClr val="C00000"/>
                </a:solidFill>
              </a:rPr>
              <a:t>Использование дистанционных образовательных технологий</a:t>
            </a:r>
            <a:endParaRPr lang="ru-RU" b="1" dirty="0">
              <a:solidFill>
                <a:srgbClr val="C00000"/>
              </a:solidFill>
            </a:endParaRPr>
          </a:p>
        </p:txBody>
      </p:sp>
      <p:sp>
        <p:nvSpPr>
          <p:cNvPr id="3" name="Объект 2"/>
          <p:cNvSpPr>
            <a:spLocks noGrp="1"/>
          </p:cNvSpPr>
          <p:nvPr>
            <p:ph sz="half" idx="1"/>
          </p:nvPr>
        </p:nvSpPr>
        <p:spPr>
          <a:xfrm>
            <a:off x="838200" y="1857081"/>
            <a:ext cx="5181600" cy="4319882"/>
          </a:xfrm>
        </p:spPr>
        <p:txBody>
          <a:bodyPr>
            <a:normAutofit fontScale="92500" lnSpcReduction="10000"/>
          </a:bodyPr>
          <a:lstStyle/>
          <a:p>
            <a:endParaRPr lang="ru-RU" b="1" dirty="0" smtClean="0">
              <a:solidFill>
                <a:srgbClr val="002060"/>
              </a:solidFill>
            </a:endParaRPr>
          </a:p>
          <a:p>
            <a:r>
              <a:rPr lang="ru-RU" b="1" dirty="0" smtClean="0">
                <a:solidFill>
                  <a:srgbClr val="002060"/>
                </a:solidFill>
              </a:rPr>
              <a:t>Работа в системе </a:t>
            </a:r>
            <a:r>
              <a:rPr lang="en-US" b="1" dirty="0" smtClean="0">
                <a:solidFill>
                  <a:srgbClr val="002060"/>
                </a:solidFill>
              </a:rPr>
              <a:t>MOODL</a:t>
            </a:r>
            <a:r>
              <a:rPr lang="ru-RU" b="1" dirty="0" smtClean="0">
                <a:solidFill>
                  <a:srgbClr val="002060"/>
                </a:solidFill>
              </a:rPr>
              <a:t> </a:t>
            </a:r>
            <a:endParaRPr lang="en-US" b="1" dirty="0" smtClean="0">
              <a:solidFill>
                <a:srgbClr val="002060"/>
              </a:solidFill>
            </a:endParaRPr>
          </a:p>
          <a:p>
            <a:r>
              <a:rPr lang="ru-RU" b="1" dirty="0" smtClean="0">
                <a:solidFill>
                  <a:srgbClr val="002060"/>
                </a:solidFill>
              </a:rPr>
              <a:t>Программа конференции</a:t>
            </a:r>
            <a:endParaRPr lang="en-US" b="1" dirty="0" smtClean="0">
              <a:solidFill>
                <a:srgbClr val="002060"/>
              </a:solidFill>
            </a:endParaRPr>
          </a:p>
          <a:p>
            <a:r>
              <a:rPr lang="ru-RU" b="1" dirty="0" smtClean="0">
                <a:solidFill>
                  <a:srgbClr val="002060"/>
                </a:solidFill>
              </a:rPr>
              <a:t>Электронная почта </a:t>
            </a:r>
          </a:p>
          <a:p>
            <a:r>
              <a:rPr lang="ru-RU" b="1" dirty="0" smtClean="0">
                <a:solidFill>
                  <a:srgbClr val="002060"/>
                </a:solidFill>
              </a:rPr>
              <a:t>Скайп </a:t>
            </a:r>
          </a:p>
          <a:p>
            <a:pPr algn="ctr"/>
            <a:r>
              <a:rPr lang="ru-RU" sz="2500" i="1" baseline="-2000" dirty="0" smtClean="0">
                <a:solidFill>
                  <a:srgbClr val="002060"/>
                </a:solidFill>
                <a:latin typeface="Times New Roman" panose="02020603050405020304" pitchFamily="18" charset="0"/>
                <a:cs typeface="Times New Roman" panose="02020603050405020304" pitchFamily="18" charset="0"/>
              </a:rPr>
              <a:t>По медицинскому заключению и рекомендациям индивидуальной программы реабилитации инвалида или психолого-медико-педагогической комиссии обучение лиц с ограниченными возможностями здоровья может быть организовано с использованием дистанционных образовательных технологий. (Федеральный Закон от 29.12.2012 № 273 – ФЗ «Об образовании в Российской Федерации», ст. 79; Приказ Министерства образования и науки Российской Федерации от 9 января 2014 г. N 2; Приказ Министерства образования и науки Российской Федерации от 14 июня 2013 года № 464) </a:t>
            </a:r>
          </a:p>
          <a:p>
            <a:endParaRPr lang="en-US" dirty="0" smtClean="0"/>
          </a:p>
        </p:txBody>
      </p:sp>
      <p:pic>
        <p:nvPicPr>
          <p:cNvPr id="6" name="Рисунок 5"/>
          <p:cNvPicPr>
            <a:picLocks noChangeAspect="1"/>
          </p:cNvPicPr>
          <p:nvPr/>
        </p:nvPicPr>
        <p:blipFill>
          <a:blip r:embed="rId2"/>
          <a:stretch>
            <a:fillRect/>
          </a:stretch>
        </p:blipFill>
        <p:spPr>
          <a:xfrm>
            <a:off x="6670581" y="1775312"/>
            <a:ext cx="4319398" cy="1175278"/>
          </a:xfrm>
          <a:prstGeom prst="rect">
            <a:avLst/>
          </a:prstGeom>
          <a:effectLst>
            <a:softEdge rad="139700"/>
          </a:effectLst>
        </p:spPr>
      </p:pic>
      <p:pic>
        <p:nvPicPr>
          <p:cNvPr id="2052" name="Picture 4" descr="ÐÐ°ÑÑÐ¸Ð½ÐºÐ¸ Ð¿Ð¾ Ð·Ð°Ð¿ÑÐ¾ÑÑ mood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2698" y="4887654"/>
            <a:ext cx="2288688" cy="1287387"/>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pic>
        <p:nvPicPr>
          <p:cNvPr id="2054" name="Picture 6" descr="ÐÐ°ÑÑÐ¸Ð½ÐºÐ¸ Ð¿Ð¾ Ð·Ð°Ð¿ÑÐ¾ÑÑ ma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9051" y="3255498"/>
            <a:ext cx="2877771" cy="812184"/>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pic>
        <p:nvPicPr>
          <p:cNvPr id="2056" name="Picture 8" descr="ÐÐ°ÑÑÐ¸Ð½ÐºÐ¸ Ð¿Ð¾ Ð·Ð°Ð¿ÑÐ¾ÑÑ ÑÐºÐ°Ð¹Ð¿"/>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2326" y="3078841"/>
            <a:ext cx="2750272" cy="1230747"/>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7" name="AutoShape 10" descr="ÐÐ°ÑÑÐ¸Ð½ÐºÐ¸ Ð¿Ð¾ Ð·Ð°Ð¿ÑÐ¾ÑÑ Ð²Ð°Ð¹Ð±Ðµ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8" name="Рисунок 7"/>
          <p:cNvPicPr>
            <a:picLocks noChangeAspect="1"/>
          </p:cNvPicPr>
          <p:nvPr/>
        </p:nvPicPr>
        <p:blipFill>
          <a:blip r:embed="rId6"/>
          <a:stretch>
            <a:fillRect/>
          </a:stretch>
        </p:blipFill>
        <p:spPr>
          <a:xfrm>
            <a:off x="6692517" y="4468285"/>
            <a:ext cx="1136040" cy="1136040"/>
          </a:xfrm>
          <a:prstGeom prst="rect">
            <a:avLst/>
          </a:prstGeom>
          <a:effectLst>
            <a:softEdge rad="127000"/>
          </a:effectLst>
        </p:spPr>
      </p:pic>
      <p:pic>
        <p:nvPicPr>
          <p:cNvPr id="9" name="Рисунок 8"/>
          <p:cNvPicPr>
            <a:picLocks noChangeAspect="1"/>
          </p:cNvPicPr>
          <p:nvPr/>
        </p:nvPicPr>
        <p:blipFill>
          <a:blip r:embed="rId7"/>
          <a:stretch>
            <a:fillRect/>
          </a:stretch>
        </p:blipFill>
        <p:spPr>
          <a:xfrm>
            <a:off x="10719757" y="4402263"/>
            <a:ext cx="1268085" cy="1268085"/>
          </a:xfrm>
          <a:prstGeom prst="rect">
            <a:avLst/>
          </a:prstGeom>
          <a:effectLst>
            <a:softEdge rad="215900"/>
          </a:effectLst>
        </p:spPr>
      </p:pic>
      <p:pic>
        <p:nvPicPr>
          <p:cNvPr id="4" name="Рисунок 3"/>
          <p:cNvPicPr>
            <a:picLocks noChangeAspect="1"/>
          </p:cNvPicPr>
          <p:nvPr/>
        </p:nvPicPr>
        <p:blipFill>
          <a:blip r:embed="rId8"/>
          <a:stretch>
            <a:fillRect/>
          </a:stretch>
        </p:blipFill>
        <p:spPr>
          <a:xfrm>
            <a:off x="10124388" y="7938"/>
            <a:ext cx="1938580" cy="1905536"/>
          </a:xfrm>
          <a:prstGeom prst="rect">
            <a:avLst/>
          </a:prstGeom>
        </p:spPr>
      </p:pic>
    </p:spTree>
    <p:extLst>
      <p:ext uri="{BB962C8B-B14F-4D97-AF65-F5344CB8AC3E}">
        <p14:creationId xmlns:p14="http://schemas.microsoft.com/office/powerpoint/2010/main" val="16575531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9031664" cy="1325563"/>
          </a:xfrm>
        </p:spPr>
        <p:txBody>
          <a:bodyPr>
            <a:normAutofit/>
          </a:bodyPr>
          <a:lstStyle/>
          <a:p>
            <a:pPr algn="ctr"/>
            <a:r>
              <a:rPr lang="ru-RU" sz="3600" b="1" dirty="0" smtClean="0">
                <a:solidFill>
                  <a:srgbClr val="C00000"/>
                </a:solidFill>
              </a:rPr>
              <a:t>Развитие инклюзивного образовательного пространства</a:t>
            </a:r>
            <a:endParaRPr lang="ru-RU" sz="3600" b="1" dirty="0">
              <a:solidFill>
                <a:srgbClr val="C00000"/>
              </a:solidFill>
            </a:endParaRPr>
          </a:p>
        </p:txBody>
      </p:sp>
      <p:sp>
        <p:nvSpPr>
          <p:cNvPr id="3" name="Объект 2"/>
          <p:cNvSpPr>
            <a:spLocks noGrp="1"/>
          </p:cNvSpPr>
          <p:nvPr>
            <p:ph sz="half" idx="1"/>
          </p:nvPr>
        </p:nvSpPr>
        <p:spPr>
          <a:xfrm>
            <a:off x="382385" y="2286000"/>
            <a:ext cx="5396622" cy="4023360"/>
          </a:xfrm>
        </p:spPr>
        <p:txBody>
          <a:bodyPr>
            <a:normAutofit lnSpcReduction="10000"/>
          </a:bodyPr>
          <a:lstStyle/>
          <a:p>
            <a:pPr algn="just"/>
            <a:r>
              <a:rPr lang="ru-RU" b="1" dirty="0" smtClean="0">
                <a:solidFill>
                  <a:srgbClr val="002060"/>
                </a:solidFill>
              </a:rPr>
              <a:t>Адаптация учебного материала (создание методических рекомендаций для студентов различных нозологий, подготовка адаптированных презентаций и пр.);</a:t>
            </a:r>
          </a:p>
          <a:p>
            <a:pPr algn="just"/>
            <a:r>
              <a:rPr lang="ru-RU" b="1" dirty="0" smtClean="0">
                <a:solidFill>
                  <a:srgbClr val="C00000"/>
                </a:solidFill>
              </a:rPr>
              <a:t>Создание адаптированных рабочих программ по дисциплинам для студентов различных нозологий;</a:t>
            </a:r>
          </a:p>
          <a:p>
            <a:pPr algn="just"/>
            <a:r>
              <a:rPr lang="ru-RU" b="1" dirty="0" smtClean="0">
                <a:solidFill>
                  <a:srgbClr val="002060"/>
                </a:solidFill>
              </a:rPr>
              <a:t>Разработка дистанционных курсов в системе </a:t>
            </a:r>
            <a:r>
              <a:rPr lang="en-US" b="1" dirty="0" smtClean="0">
                <a:solidFill>
                  <a:srgbClr val="002060"/>
                </a:solidFill>
              </a:rPr>
              <a:t>MOODL</a:t>
            </a:r>
            <a:r>
              <a:rPr lang="ru-RU" b="1" dirty="0" smtClean="0">
                <a:solidFill>
                  <a:srgbClr val="002060"/>
                </a:solidFill>
              </a:rPr>
              <a:t>;</a:t>
            </a:r>
          </a:p>
          <a:p>
            <a:pPr algn="just"/>
            <a:r>
              <a:rPr lang="ru-RU" b="1" dirty="0" smtClean="0">
                <a:solidFill>
                  <a:srgbClr val="C00000"/>
                </a:solidFill>
              </a:rPr>
              <a:t>Адаптация оценочных средств для студентов различных нозологий</a:t>
            </a:r>
            <a:endParaRPr lang="en-US" b="1" dirty="0" smtClean="0">
              <a:solidFill>
                <a:srgbClr val="C00000"/>
              </a:solidFill>
            </a:endParaRPr>
          </a:p>
        </p:txBody>
      </p:sp>
      <p:sp>
        <p:nvSpPr>
          <p:cNvPr id="4" name="Объект 3"/>
          <p:cNvSpPr>
            <a:spLocks noGrp="1"/>
          </p:cNvSpPr>
          <p:nvPr>
            <p:ph sz="half" idx="2"/>
          </p:nvPr>
        </p:nvSpPr>
        <p:spPr>
          <a:xfrm>
            <a:off x="5989320" y="2286000"/>
            <a:ext cx="5848004" cy="4023360"/>
          </a:xfrm>
        </p:spPr>
        <p:txBody>
          <a:bodyPr>
            <a:normAutofit lnSpcReduction="10000"/>
          </a:bodyPr>
          <a:lstStyle/>
          <a:p>
            <a:r>
              <a:rPr lang="ru-RU" b="1" dirty="0" smtClean="0">
                <a:solidFill>
                  <a:srgbClr val="002060"/>
                </a:solidFill>
              </a:rPr>
              <a:t>Возможность консультирования у специалистов инклюзивного образования по различным вопросам;</a:t>
            </a:r>
            <a:endParaRPr lang="en-US" b="1" dirty="0" smtClean="0">
              <a:solidFill>
                <a:srgbClr val="002060"/>
              </a:solidFill>
            </a:endParaRPr>
          </a:p>
          <a:p>
            <a:r>
              <a:rPr lang="ru-RU" b="1" dirty="0" smtClean="0">
                <a:solidFill>
                  <a:srgbClr val="C00000"/>
                </a:solidFill>
              </a:rPr>
              <a:t>Повышение квалификации и самообразование по вопросам инклюзивного образования</a:t>
            </a:r>
          </a:p>
          <a:p>
            <a:endParaRPr lang="ru-RU" dirty="0"/>
          </a:p>
        </p:txBody>
      </p:sp>
      <p:sp>
        <p:nvSpPr>
          <p:cNvPr id="7" name="AutoShape 10" descr="ÐÐ°ÑÑÐ¸Ð½ÐºÐ¸ Ð¿Ð¾ Ð·Ð°Ð¿ÑÐ¾ÑÑ Ð²Ð°Ð¹Ð±Ðµ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5" name="Рисунок 4"/>
          <p:cNvPicPr>
            <a:picLocks noChangeAspect="1"/>
          </p:cNvPicPr>
          <p:nvPr/>
        </p:nvPicPr>
        <p:blipFill>
          <a:blip r:embed="rId2"/>
          <a:stretch>
            <a:fillRect/>
          </a:stretch>
        </p:blipFill>
        <p:spPr>
          <a:xfrm>
            <a:off x="10231006" y="1"/>
            <a:ext cx="1937235" cy="1904214"/>
          </a:xfrm>
          <a:prstGeom prst="rect">
            <a:avLst/>
          </a:prstGeom>
        </p:spPr>
      </p:pic>
    </p:spTree>
    <p:extLst>
      <p:ext uri="{BB962C8B-B14F-4D97-AF65-F5344CB8AC3E}">
        <p14:creationId xmlns:p14="http://schemas.microsoft.com/office/powerpoint/2010/main" val="34203882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http://900igr.net/datai/fizkultura/Kompleks-uprazhnenij/0005-006-Klassifikatsija-ORU.jpg"/>
          <p:cNvPicPr>
            <a:picLocks noChangeAspect="1" noChangeArrowheads="1"/>
          </p:cNvPicPr>
          <p:nvPr/>
        </p:nvPicPr>
        <p:blipFill rotWithShape="1">
          <a:blip r:embed="rId2">
            <a:extLst>
              <a:ext uri="{28A0092B-C50C-407E-A947-70E740481C1C}">
                <a14:useLocalDpi xmlns:a14="http://schemas.microsoft.com/office/drawing/2010/main" val="0"/>
              </a:ext>
            </a:extLst>
          </a:blip>
          <a:srcRect l="-434" t="-1867" r="434" b="6933"/>
          <a:stretch/>
        </p:blipFill>
        <p:spPr bwMode="auto">
          <a:xfrm>
            <a:off x="0" y="-114300"/>
            <a:ext cx="8096250" cy="697230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ctrTitle" idx="4294967295"/>
          </p:nvPr>
        </p:nvSpPr>
        <p:spPr>
          <a:xfrm>
            <a:off x="2819381" y="231069"/>
            <a:ext cx="6510338" cy="760413"/>
          </a:xfrm>
        </p:spPr>
        <p:txBody>
          <a:bodyPr>
            <a:normAutofit/>
          </a:bodyPr>
          <a:lstStyle/>
          <a:p>
            <a:pPr algn="ctr"/>
            <a:r>
              <a:rPr lang="ru-RU" sz="3600" b="1" dirty="0">
                <a:solidFill>
                  <a:srgbClr val="C00000"/>
                </a:solidFill>
              </a:rPr>
              <a:t>Доступная среда</a:t>
            </a:r>
          </a:p>
        </p:txBody>
      </p:sp>
      <p:pic>
        <p:nvPicPr>
          <p:cNvPr id="4" name="Picture 12" descr="http://ngknn.ru/images/dostupnay_sreda/vnutri/kabin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1926" y="2865133"/>
            <a:ext cx="1696122" cy="101343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ngknn.ru/images/dostupnay_sreda/vnutri/etaj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0811" y="1849942"/>
            <a:ext cx="1246445" cy="7447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Картинки по запросу знаки доступной среды"/>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1915" y="1883687"/>
            <a:ext cx="981445" cy="9814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Похожее изображение"/>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99069" y="1349607"/>
            <a:ext cx="1960157" cy="15504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Картинки по запросу знаки доступной среды"/>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16056" y="1366177"/>
            <a:ext cx="1227326" cy="14101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Картинки по запросу тактильная плитка в помещениях"/>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35979" y="2072515"/>
            <a:ext cx="999422" cy="7038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Sov\Служебная сеть\1 корпус\Киселева Екатерина Сергеевна\Фото New\_MG_367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5575" y="4298900"/>
            <a:ext cx="3513843" cy="2342561"/>
          </a:xfrm>
          <a:prstGeom prst="rect">
            <a:avLst/>
          </a:prstGeom>
          <a:noFill/>
          <a:effectLst>
            <a:softEdge rad="165100"/>
          </a:effectLst>
          <a:extLst>
            <a:ext uri="{909E8E84-426E-40DD-AFC4-6F175D3DCCD1}">
              <a14:hiddenFill xmlns:a14="http://schemas.microsoft.com/office/drawing/2010/main">
                <a:solidFill>
                  <a:srgbClr val="FFFFFF"/>
                </a:solidFill>
              </a14:hiddenFill>
            </a:ext>
          </a:extLst>
        </p:spPr>
      </p:pic>
      <p:sp>
        <p:nvSpPr>
          <p:cNvPr id="3" name="AutoShape 2" descr="https://apf.mail.ru/cgi-bin/readmsg/IMG_7303.JPG?id=15294120370000000997%3B0%3B15&amp;x-email=kiselevaavg%40mail.ru&amp;exif=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https://apf.mail.ru/cgi-bin/readmsg/IMG_7303.JPG?id=15294120370000000997%3B0%3B15&amp;x-email=kiselevaavg%40mail.ru&amp;exif=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p:cNvPicPr>
            <a:picLocks noChangeAspect="1"/>
          </p:cNvPicPr>
          <p:nvPr/>
        </p:nvPicPr>
        <p:blipFill>
          <a:blip r:embed="rId10">
            <a:extLst>
              <a:ext uri="{BEBA8EAE-BF5A-486C-A8C5-ECC9F3942E4B}">
                <a14:imgProps xmlns:a14="http://schemas.microsoft.com/office/drawing/2010/main">
                  <a14:imgLayer r:embed="rId11">
                    <a14:imgEffect>
                      <a14:saturation sat="189000"/>
                    </a14:imgEffect>
                    <a14:imgEffect>
                      <a14:brightnessContrast bright="28000"/>
                    </a14:imgEffect>
                  </a14:imgLayer>
                </a14:imgProps>
              </a:ext>
            </a:extLst>
          </a:blip>
          <a:stretch>
            <a:fillRect/>
          </a:stretch>
        </p:blipFill>
        <p:spPr>
          <a:xfrm>
            <a:off x="9226793" y="2904390"/>
            <a:ext cx="2965207" cy="3953610"/>
          </a:xfrm>
          <a:prstGeom prst="rect">
            <a:avLst/>
          </a:prstGeom>
          <a:effectLst>
            <a:softEdge rad="101600"/>
          </a:effectLst>
        </p:spPr>
      </p:pic>
      <p:pic>
        <p:nvPicPr>
          <p:cNvPr id="7" name="Рисунок 6"/>
          <p:cNvPicPr>
            <a:picLocks noChangeAspect="1"/>
          </p:cNvPicPr>
          <p:nvPr/>
        </p:nvPicPr>
        <p:blipFill>
          <a:blip r:embed="rId12">
            <a:extLst>
              <a:ext uri="{BEBA8EAE-BF5A-486C-A8C5-ECC9F3942E4B}">
                <a14:imgProps xmlns:a14="http://schemas.microsoft.com/office/drawing/2010/main">
                  <a14:imgLayer r:embed="rId13">
                    <a14:imgEffect>
                      <a14:saturation sat="166000"/>
                    </a14:imgEffect>
                    <a14:imgEffect>
                      <a14:brightnessContrast bright="30000"/>
                    </a14:imgEffect>
                  </a14:imgLayer>
                </a14:imgProps>
              </a:ext>
            </a:extLst>
          </a:blip>
          <a:stretch>
            <a:fillRect/>
          </a:stretch>
        </p:blipFill>
        <p:spPr>
          <a:xfrm>
            <a:off x="60921" y="1593396"/>
            <a:ext cx="3484476" cy="2613356"/>
          </a:xfrm>
          <a:prstGeom prst="rect">
            <a:avLst/>
          </a:prstGeom>
          <a:effectLst>
            <a:outerShdw blurRad="50800" dist="50800" dir="5400000" algn="ctr" rotWithShape="0">
              <a:srgbClr val="000000"/>
            </a:outerShdw>
            <a:softEdge rad="190500"/>
          </a:effectLst>
        </p:spPr>
      </p:pic>
      <p:pic>
        <p:nvPicPr>
          <p:cNvPr id="8" name="Рисунок 7"/>
          <p:cNvPicPr>
            <a:picLocks noChangeAspect="1"/>
          </p:cNvPicPr>
          <p:nvPr/>
        </p:nvPicPr>
        <p:blipFill>
          <a:blip r:embed="rId14">
            <a:extLst>
              <a:ext uri="{BEBA8EAE-BF5A-486C-A8C5-ECC9F3942E4B}">
                <a14:imgProps xmlns:a14="http://schemas.microsoft.com/office/drawing/2010/main">
                  <a14:imgLayer r:embed="rId15">
                    <a14:imgEffect>
                      <a14:brightnessContrast bright="25000"/>
                    </a14:imgEffect>
                  </a14:imgLayer>
                </a14:imgProps>
              </a:ext>
            </a:extLst>
          </a:blip>
          <a:stretch>
            <a:fillRect/>
          </a:stretch>
        </p:blipFill>
        <p:spPr>
          <a:xfrm>
            <a:off x="3669418" y="3376475"/>
            <a:ext cx="2370232" cy="3160310"/>
          </a:xfrm>
          <a:prstGeom prst="rect">
            <a:avLst/>
          </a:prstGeom>
          <a:effectLst>
            <a:softEdge rad="114300"/>
          </a:effectLst>
        </p:spPr>
      </p:pic>
      <p:sp>
        <p:nvSpPr>
          <p:cNvPr id="12" name="AutoShape 6" descr="https://apf.mail.ru/cgi-bin/readmsg/IMG_7300.JPG?id=15294120370000000997%3B0%3B9&amp;x-email=kiselevaavg%40mail.ru&amp;exif=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 name="Рисунок 12"/>
          <p:cNvPicPr>
            <a:picLocks noChangeAspect="1"/>
          </p:cNvPicPr>
          <p:nvPr/>
        </p:nvPicPr>
        <p:blipFill>
          <a:blip r:embed="rId16">
            <a:extLst>
              <a:ext uri="{BEBA8EAE-BF5A-486C-A8C5-ECC9F3942E4B}">
                <a14:imgProps xmlns:a14="http://schemas.microsoft.com/office/drawing/2010/main">
                  <a14:imgLayer r:embed="rId17">
                    <a14:imgEffect>
                      <a14:brightnessContrast bright="43000"/>
                    </a14:imgEffect>
                  </a14:imgLayer>
                </a14:imgProps>
              </a:ext>
            </a:extLst>
          </a:blip>
          <a:stretch>
            <a:fillRect/>
          </a:stretch>
        </p:blipFill>
        <p:spPr>
          <a:xfrm>
            <a:off x="6032062" y="4149006"/>
            <a:ext cx="3183705" cy="2387779"/>
          </a:xfrm>
          <a:prstGeom prst="rect">
            <a:avLst/>
          </a:prstGeom>
          <a:effectLst>
            <a:softEdge rad="101600"/>
          </a:effectLst>
        </p:spPr>
      </p:pic>
      <p:pic>
        <p:nvPicPr>
          <p:cNvPr id="19" name="Picture 2" descr="http://companyru.ru/images/logo/9083a66a03c784c3eff884df5371bd6c.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369484" y="195262"/>
            <a:ext cx="1566073" cy="122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6687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96955" y="2166935"/>
            <a:ext cx="8903501" cy="2380909"/>
          </a:xfrm>
        </p:spPr>
        <p:txBody>
          <a:bodyPr>
            <a:normAutofit fontScale="90000"/>
          </a:bodyPr>
          <a:lstStyle/>
          <a:p>
            <a:pPr algn="ctr"/>
            <a:r>
              <a:rPr lang="en-US" sz="2700" dirty="0"/>
              <a:t/>
            </a:r>
            <a:br>
              <a:rPr lang="en-US" sz="2700" dirty="0"/>
            </a:br>
            <a:r>
              <a:rPr lang="ru-RU" sz="2700" dirty="0"/>
              <a:t/>
            </a:r>
            <a:br>
              <a:rPr lang="ru-RU" sz="2700" dirty="0"/>
            </a:br>
            <a:r>
              <a:rPr lang="ru-RU" sz="2400" b="1" dirty="0">
                <a:solidFill>
                  <a:srgbClr val="002060"/>
                </a:solidFill>
              </a:rPr>
              <a:t>ГБПОУ </a:t>
            </a:r>
            <a:br>
              <a:rPr lang="ru-RU" sz="2400" b="1" dirty="0">
                <a:solidFill>
                  <a:srgbClr val="002060"/>
                </a:solidFill>
              </a:rPr>
            </a:br>
            <a:r>
              <a:rPr lang="ru-RU" sz="2400" b="1" dirty="0">
                <a:solidFill>
                  <a:srgbClr val="002060"/>
                </a:solidFill>
              </a:rPr>
              <a:t>«Нижегородский Губернский колледж»</a:t>
            </a:r>
            <a:br>
              <a:rPr lang="ru-RU" sz="2400" b="1" dirty="0">
                <a:solidFill>
                  <a:srgbClr val="002060"/>
                </a:solidFill>
              </a:rPr>
            </a:br>
            <a:r>
              <a:rPr lang="en-US" sz="2700" dirty="0"/>
              <a:t/>
            </a:r>
            <a:br>
              <a:rPr lang="en-US" sz="2700" dirty="0"/>
            </a:br>
            <a:r>
              <a:rPr lang="ru-RU" sz="2700" b="1" dirty="0">
                <a:solidFill>
                  <a:srgbClr val="002060"/>
                </a:solidFill>
              </a:rPr>
              <a:t>Романова Татьяна Валерьевна</a:t>
            </a:r>
            <a:r>
              <a:rPr lang="ru-RU" sz="2700" dirty="0"/>
              <a:t>, </a:t>
            </a:r>
            <a:r>
              <a:rPr lang="ru-RU" sz="2700" dirty="0" smtClean="0"/>
              <a:t/>
            </a:r>
            <a:br>
              <a:rPr lang="ru-RU" sz="2700" dirty="0" smtClean="0"/>
            </a:br>
            <a:r>
              <a:rPr lang="ru-RU" sz="2700" b="1" dirty="0" smtClean="0">
                <a:solidFill>
                  <a:srgbClr val="C00000"/>
                </a:solidFill>
              </a:rPr>
              <a:t>заместитель </a:t>
            </a:r>
            <a:r>
              <a:rPr lang="ru-RU" sz="2700" b="1" dirty="0">
                <a:solidFill>
                  <a:srgbClr val="C00000"/>
                </a:solidFill>
              </a:rPr>
              <a:t>директора ГБПОУ НГК по инклюзивному образованию, </a:t>
            </a:r>
            <a:r>
              <a:rPr lang="ru-RU" sz="2700" b="1" dirty="0">
                <a:solidFill>
                  <a:srgbClr val="002060"/>
                </a:solidFill>
              </a:rPr>
              <a:t>руководитель регионального центра развития движения «Абилимпикс» </a:t>
            </a:r>
            <a:r>
              <a:rPr lang="ru-RU" sz="2700" b="1" dirty="0">
                <a:solidFill>
                  <a:srgbClr val="C00000"/>
                </a:solidFill>
              </a:rPr>
              <a:t/>
            </a:r>
            <a:br>
              <a:rPr lang="ru-RU" sz="2700" b="1" dirty="0">
                <a:solidFill>
                  <a:srgbClr val="C00000"/>
                </a:solidFill>
              </a:rPr>
            </a:br>
            <a:r>
              <a:rPr lang="ru-RU" sz="2700" dirty="0"/>
              <a:t/>
            </a:r>
            <a:br>
              <a:rPr lang="ru-RU" sz="2700" dirty="0"/>
            </a:br>
            <a:r>
              <a:rPr lang="ru-RU" sz="2700" b="1" dirty="0">
                <a:solidFill>
                  <a:srgbClr val="002060"/>
                </a:solidFill>
              </a:rPr>
              <a:t>Киселева Екатерина Сергеевна, </a:t>
            </a:r>
            <a:r>
              <a:rPr lang="ru-RU" sz="2700" b="1" dirty="0" smtClean="0">
                <a:solidFill>
                  <a:srgbClr val="002060"/>
                </a:solidFill>
              </a:rPr>
              <a:t/>
            </a:r>
            <a:br>
              <a:rPr lang="ru-RU" sz="2700" b="1" dirty="0" smtClean="0">
                <a:solidFill>
                  <a:srgbClr val="002060"/>
                </a:solidFill>
              </a:rPr>
            </a:br>
            <a:r>
              <a:rPr lang="ru-RU" sz="2700" b="1" dirty="0" smtClean="0">
                <a:solidFill>
                  <a:srgbClr val="C00000"/>
                </a:solidFill>
              </a:rPr>
              <a:t>руководитель </a:t>
            </a:r>
            <a:r>
              <a:rPr lang="ru-RU" sz="2700" b="1" dirty="0">
                <a:solidFill>
                  <a:srgbClr val="C00000"/>
                </a:solidFill>
              </a:rPr>
              <a:t>Регионального центра развития инклюзивного образования «Равные возможности»</a:t>
            </a:r>
            <a:br>
              <a:rPr lang="ru-RU" sz="2700" b="1" dirty="0">
                <a:solidFill>
                  <a:srgbClr val="C00000"/>
                </a:solidFill>
              </a:rPr>
            </a:br>
            <a:r>
              <a:rPr lang="ru-RU" sz="2700" dirty="0"/>
              <a:t/>
            </a:r>
            <a:br>
              <a:rPr lang="ru-RU" sz="2700" dirty="0"/>
            </a:br>
            <a:r>
              <a:rPr lang="ru-RU" sz="2700" dirty="0"/>
              <a:t/>
            </a:r>
            <a:br>
              <a:rPr lang="ru-RU" sz="2700" dirty="0"/>
            </a:br>
            <a:r>
              <a:rPr lang="ru-RU" sz="2700" dirty="0"/>
              <a:t>8-831-218-22-12</a:t>
            </a:r>
            <a:r>
              <a:rPr lang="en-US" sz="2700" dirty="0"/>
              <a:t> </a:t>
            </a:r>
            <a:r>
              <a:rPr lang="ru-RU" sz="2700" dirty="0"/>
              <a:t/>
            </a:r>
            <a:br>
              <a:rPr lang="ru-RU" sz="2700" dirty="0"/>
            </a:br>
            <a:r>
              <a:rPr lang="en-US" sz="2700" dirty="0"/>
              <a:t>(</a:t>
            </a:r>
            <a:r>
              <a:rPr lang="ru-RU" sz="2700" dirty="0"/>
              <a:t>доб.</a:t>
            </a:r>
            <a:r>
              <a:rPr lang="en-US" sz="2700" dirty="0"/>
              <a:t>323</a:t>
            </a:r>
            <a:r>
              <a:rPr lang="ru-RU" sz="2700" dirty="0"/>
              <a:t>,322</a:t>
            </a:r>
            <a:r>
              <a:rPr lang="en-US" sz="2700" dirty="0"/>
              <a:t>)</a:t>
            </a:r>
            <a:r>
              <a:rPr lang="ru-RU" sz="2700" dirty="0"/>
              <a:t/>
            </a:r>
            <a:br>
              <a:rPr lang="ru-RU" sz="2700" dirty="0"/>
            </a:br>
            <a:r>
              <a:rPr lang="en-US" sz="2700" dirty="0">
                <a:hlinkClick r:id="rId3"/>
              </a:rPr>
              <a:t>cio@ngknn.ru</a:t>
            </a:r>
            <a:r>
              <a:rPr lang="en-US" sz="2700" dirty="0"/>
              <a:t/>
            </a:r>
            <a:br>
              <a:rPr lang="en-US" sz="2700" dirty="0"/>
            </a:br>
            <a:r>
              <a:rPr lang="en-US" sz="2700" dirty="0" err="1"/>
              <a:t>Abelympno</a:t>
            </a:r>
            <a:r>
              <a:rPr lang="en-US" sz="2700" dirty="0">
                <a:solidFill>
                  <a:srgbClr val="0070C0"/>
                </a:solidFill>
              </a:rPr>
              <a:t> </a:t>
            </a:r>
            <a:r>
              <a:rPr lang="en-US" sz="2700" dirty="0">
                <a:hlinkClick r:id="rId3"/>
              </a:rPr>
              <a:t>@ngknn.ru</a:t>
            </a:r>
            <a:r>
              <a:rPr lang="ru-RU" sz="2700" dirty="0"/>
              <a:t/>
            </a:r>
            <a:br>
              <a:rPr lang="ru-RU" sz="2700" dirty="0"/>
            </a:br>
            <a:r>
              <a:rPr lang="ru-RU" dirty="0" smtClean="0"/>
              <a:t/>
            </a:r>
            <a:br>
              <a:rPr lang="ru-RU" dirty="0" smtClean="0"/>
            </a:br>
            <a:endParaRPr lang="ru-RU" dirty="0"/>
          </a:p>
        </p:txBody>
      </p:sp>
      <p:sp>
        <p:nvSpPr>
          <p:cNvPr id="7" name="Прямоугольник 6"/>
          <p:cNvSpPr/>
          <p:nvPr/>
        </p:nvSpPr>
        <p:spPr>
          <a:xfrm>
            <a:off x="8544272" y="4547845"/>
            <a:ext cx="2016224" cy="1384995"/>
          </a:xfrm>
          <a:prstGeom prst="rect">
            <a:avLst/>
          </a:prstGeom>
        </p:spPr>
        <p:txBody>
          <a:bodyPr wrap="square">
            <a:spAutoFit/>
          </a:bodyPr>
          <a:lstStyle/>
          <a:p>
            <a:r>
              <a:rPr lang="en-US" sz="2100" dirty="0">
                <a:hlinkClick r:id="rId4"/>
              </a:rPr>
              <a:t>http://ngknn.ru</a:t>
            </a:r>
          </a:p>
          <a:p>
            <a:r>
              <a:rPr lang="en-US" sz="2100" dirty="0">
                <a:hlinkClick r:id="rId4"/>
              </a:rPr>
              <a:t>http://equal.ngknn.ru</a:t>
            </a:r>
            <a:endParaRPr lang="en-US" sz="2100" dirty="0"/>
          </a:p>
          <a:p>
            <a:endParaRPr lang="ru-RU" sz="2100" dirty="0"/>
          </a:p>
        </p:txBody>
      </p:sp>
      <p:pic>
        <p:nvPicPr>
          <p:cNvPr id="9" name="Picture 2" descr="http://companyru.ru/images/logo/9083a66a03c784c3eff884df5371bd6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87674" y="41842"/>
            <a:ext cx="1080326" cy="848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310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just"/>
            <a:r>
              <a:rPr lang="ru-RU" sz="1400" b="1" dirty="0">
                <a:solidFill>
                  <a:srgbClr val="002060"/>
                </a:solidFill>
                <a:latin typeface="+mn-lt"/>
                <a:ea typeface="+mn-ea"/>
                <a:cs typeface="+mn-cs"/>
              </a:rPr>
              <a:t>Романова Татьяна Валерьевна</a:t>
            </a:r>
            <a:r>
              <a:rPr lang="ru-RU" sz="1400" b="1" dirty="0">
                <a:solidFill>
                  <a:srgbClr val="C00000"/>
                </a:solidFill>
                <a:latin typeface="+mn-lt"/>
                <a:ea typeface="+mn-ea"/>
                <a:cs typeface="+mn-cs"/>
              </a:rPr>
              <a:t>, заместитель директора по инклюзивному образованию ГБПОУ «Нижегородский Губернский колледж»</a:t>
            </a:r>
            <a:br>
              <a:rPr lang="ru-RU" sz="1400" b="1" dirty="0">
                <a:solidFill>
                  <a:srgbClr val="C00000"/>
                </a:solidFill>
                <a:latin typeface="+mn-lt"/>
                <a:ea typeface="+mn-ea"/>
                <a:cs typeface="+mn-cs"/>
              </a:rPr>
            </a:br>
            <a:r>
              <a:rPr lang="ru-RU" sz="1400" b="1" dirty="0">
                <a:solidFill>
                  <a:srgbClr val="002060"/>
                </a:solidFill>
                <a:latin typeface="+mn-lt"/>
                <a:ea typeface="+mn-ea"/>
                <a:cs typeface="+mn-cs"/>
              </a:rPr>
              <a:t>Киселева Екатерина Сергеевна</a:t>
            </a:r>
            <a:r>
              <a:rPr lang="ru-RU" sz="1400" b="1" dirty="0">
                <a:solidFill>
                  <a:srgbClr val="C00000"/>
                </a:solidFill>
                <a:latin typeface="+mn-lt"/>
                <a:ea typeface="+mn-ea"/>
                <a:cs typeface="+mn-cs"/>
              </a:rPr>
              <a:t>, руководитель регионального центра инклюзивного образования «Равные возможности» ГБПОУ «Нижегородский Губернский колледж»</a:t>
            </a:r>
          </a:p>
        </p:txBody>
      </p:sp>
      <p:sp>
        <p:nvSpPr>
          <p:cNvPr id="3" name="Рисунок 2"/>
          <p:cNvSpPr>
            <a:spLocks noGrp="1"/>
          </p:cNvSpPr>
          <p:nvPr>
            <p:ph type="pic" idx="1"/>
          </p:nvPr>
        </p:nvSpPr>
        <p:spPr>
          <a:xfrm>
            <a:off x="0" y="0"/>
            <a:ext cx="12188952" cy="4572000"/>
          </a:xfrm>
        </p:spPr>
      </p:sp>
      <p:sp>
        <p:nvSpPr>
          <p:cNvPr id="5" name="Текст 4"/>
          <p:cNvSpPr>
            <a:spLocks noGrp="1"/>
          </p:cNvSpPr>
          <p:nvPr>
            <p:ph type="body" sz="half" idx="2"/>
          </p:nvPr>
        </p:nvSpPr>
        <p:spPr/>
        <p:txBody>
          <a:bodyPr>
            <a:normAutofit/>
          </a:bodyPr>
          <a:lstStyle/>
          <a:p>
            <a:pPr algn="ctr"/>
            <a:r>
              <a:rPr lang="ru-RU" sz="3200" b="1" dirty="0" smtClean="0">
                <a:solidFill>
                  <a:srgbClr val="002060"/>
                </a:solidFill>
              </a:rPr>
              <a:t>29 марта </a:t>
            </a:r>
          </a:p>
          <a:p>
            <a:pPr algn="ctr"/>
            <a:r>
              <a:rPr lang="ru-RU" sz="3200" b="1" dirty="0" smtClean="0">
                <a:solidFill>
                  <a:srgbClr val="002060"/>
                </a:solidFill>
              </a:rPr>
              <a:t>2019 года</a:t>
            </a:r>
            <a:endParaRPr lang="ru-RU" sz="3200" b="1" dirty="0">
              <a:solidFill>
                <a:srgbClr val="002060"/>
              </a:solidFill>
            </a:endParaRPr>
          </a:p>
        </p:txBody>
      </p:sp>
      <p:pic>
        <p:nvPicPr>
          <p:cNvPr id="4" name="Рисунок 3"/>
          <p:cNvPicPr>
            <a:picLocks noChangeAspect="1"/>
          </p:cNvPicPr>
          <p:nvPr/>
        </p:nvPicPr>
        <p:blipFill>
          <a:blip r:embed="rId2"/>
          <a:stretch>
            <a:fillRect/>
          </a:stretch>
        </p:blipFill>
        <p:spPr>
          <a:xfrm>
            <a:off x="10046022" y="0"/>
            <a:ext cx="2145978" cy="2109399"/>
          </a:xfrm>
          <a:prstGeom prst="rect">
            <a:avLst/>
          </a:prstGeom>
          <a:effectLst>
            <a:softEdge rad="254000"/>
          </a:effectLst>
        </p:spPr>
      </p:pic>
      <p:sp>
        <p:nvSpPr>
          <p:cNvPr id="6" name="Прямоугольник 5"/>
          <p:cNvSpPr/>
          <p:nvPr/>
        </p:nvSpPr>
        <p:spPr>
          <a:xfrm>
            <a:off x="951722" y="2828836"/>
            <a:ext cx="8192278" cy="1815882"/>
          </a:xfrm>
          <a:prstGeom prst="rect">
            <a:avLst/>
          </a:prstGeom>
        </p:spPr>
        <p:txBody>
          <a:bodyPr wrap="square">
            <a:spAutoFit/>
          </a:bodyPr>
          <a:lstStyle/>
          <a:p>
            <a:r>
              <a:rPr lang="ru-RU" sz="2800" b="1" dirty="0">
                <a:solidFill>
                  <a:srgbClr val="C00000"/>
                </a:solidFill>
              </a:rPr>
              <a:t>«Порядок поступления в профессиональные образовательные организации </a:t>
            </a:r>
            <a:br>
              <a:rPr lang="ru-RU" sz="2800" b="1" dirty="0">
                <a:solidFill>
                  <a:srgbClr val="C00000"/>
                </a:solidFill>
              </a:rPr>
            </a:br>
            <a:r>
              <a:rPr lang="ru-RU" sz="2800" b="1" dirty="0">
                <a:solidFill>
                  <a:srgbClr val="C00000"/>
                </a:solidFill>
              </a:rPr>
              <a:t>Нижегородской области выпускников с ОВЗ и инвалидностью»</a:t>
            </a:r>
            <a:endParaRPr lang="ru-RU" sz="2800" dirty="0">
              <a:solidFill>
                <a:srgbClr val="C00000"/>
              </a:solidFill>
            </a:endParaRPr>
          </a:p>
        </p:txBody>
      </p:sp>
    </p:spTree>
    <p:extLst>
      <p:ext uri="{BB962C8B-B14F-4D97-AF65-F5344CB8AC3E}">
        <p14:creationId xmlns:p14="http://schemas.microsoft.com/office/powerpoint/2010/main" val="3073507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stretch>
            <a:fillRect/>
          </a:stretch>
        </p:blipFill>
        <p:spPr>
          <a:xfrm>
            <a:off x="10046022" y="0"/>
            <a:ext cx="2145978" cy="2109399"/>
          </a:xfrm>
          <a:prstGeom prst="rect">
            <a:avLst/>
          </a:prstGeom>
        </p:spPr>
      </p:pic>
      <p:sp>
        <p:nvSpPr>
          <p:cNvPr id="4" name="Объект 3"/>
          <p:cNvSpPr>
            <a:spLocks noGrp="1"/>
          </p:cNvSpPr>
          <p:nvPr>
            <p:ph idx="1"/>
          </p:nvPr>
        </p:nvSpPr>
        <p:spPr>
          <a:xfrm>
            <a:off x="1024128" y="324196"/>
            <a:ext cx="9200527" cy="6325986"/>
          </a:xfrm>
        </p:spPr>
        <p:txBody>
          <a:bodyPr>
            <a:normAutofit/>
          </a:bodyPr>
          <a:lstStyle/>
          <a:p>
            <a:pPr marL="0" indent="0" algn="ctr">
              <a:buNone/>
            </a:pPr>
            <a:endParaRPr lang="ru-RU" sz="3200" b="1" cap="all" spc="100" dirty="0" smtClean="0">
              <a:solidFill>
                <a:srgbClr val="C00000"/>
              </a:solidFill>
              <a:latin typeface="Arial" pitchFamily="34" charset="0"/>
              <a:ea typeface="+mj-ea"/>
              <a:cs typeface="Arial" pitchFamily="34" charset="0"/>
            </a:endParaRPr>
          </a:p>
          <a:p>
            <a:pPr marL="1225296" lvl="8" indent="0" algn="ctr">
              <a:lnSpc>
                <a:spcPct val="80000"/>
              </a:lnSpc>
              <a:spcBef>
                <a:spcPct val="0"/>
              </a:spcBef>
              <a:buNone/>
            </a:pPr>
            <a:r>
              <a:rPr lang="ru-RU" sz="5000" b="1" cap="all" spc="100" dirty="0">
                <a:solidFill>
                  <a:srgbClr val="C00000"/>
                </a:solidFill>
                <a:latin typeface="+mj-lt"/>
                <a:ea typeface="+mj-ea"/>
                <a:cs typeface="+mj-cs"/>
              </a:rPr>
              <a:t>Нормативно-правовое регулирование</a:t>
            </a:r>
          </a:p>
          <a:p>
            <a:pPr marL="0" indent="0">
              <a:buNone/>
            </a:pPr>
            <a:endParaRPr lang="ru-RU" dirty="0"/>
          </a:p>
          <a:p>
            <a:pPr algn="just"/>
            <a:r>
              <a:rPr lang="ru-RU" b="1" dirty="0">
                <a:solidFill>
                  <a:srgbClr val="002060"/>
                </a:solidFill>
              </a:rPr>
              <a:t> - Приказ Министерства образования и науки РФ от 28 сентября 2009 г. № 354 </a:t>
            </a:r>
            <a:r>
              <a:rPr lang="ru-RU" b="1" dirty="0" smtClean="0">
                <a:solidFill>
                  <a:srgbClr val="002060"/>
                </a:solidFill>
              </a:rPr>
              <a:t>«Об </a:t>
            </a:r>
            <a:r>
              <a:rPr lang="ru-RU" b="1" dirty="0">
                <a:solidFill>
                  <a:srgbClr val="002060"/>
                </a:solidFill>
              </a:rPr>
              <a:t>утверждении Перечня профессий начального профессионального </a:t>
            </a:r>
            <a:r>
              <a:rPr lang="ru-RU" b="1" dirty="0" smtClean="0">
                <a:solidFill>
                  <a:srgbClr val="002060"/>
                </a:solidFill>
              </a:rPr>
              <a:t>образования»;</a:t>
            </a:r>
            <a:endParaRPr lang="ru-RU" b="1" dirty="0">
              <a:solidFill>
                <a:srgbClr val="002060"/>
              </a:solidFill>
            </a:endParaRPr>
          </a:p>
          <a:p>
            <a:pPr algn="just"/>
            <a:r>
              <a:rPr lang="ru-RU" b="1" dirty="0" smtClean="0">
                <a:solidFill>
                  <a:srgbClr val="002060"/>
                </a:solidFill>
              </a:rPr>
              <a:t> </a:t>
            </a:r>
            <a:r>
              <a:rPr lang="ru-RU" b="1" dirty="0" smtClean="0">
                <a:solidFill>
                  <a:srgbClr val="C00000"/>
                </a:solidFill>
              </a:rPr>
              <a:t>- Приказ </a:t>
            </a:r>
            <a:r>
              <a:rPr lang="ru-RU" b="1" dirty="0">
                <a:solidFill>
                  <a:srgbClr val="C00000"/>
                </a:solidFill>
              </a:rPr>
              <a:t>Министерства образования и науки РФ от 29 октября 2013 г. № 1199 </a:t>
            </a:r>
            <a:r>
              <a:rPr lang="ru-RU" b="1" dirty="0" smtClean="0">
                <a:solidFill>
                  <a:srgbClr val="C00000"/>
                </a:solidFill>
              </a:rPr>
              <a:t>«Об </a:t>
            </a:r>
            <a:r>
              <a:rPr lang="ru-RU" b="1" dirty="0">
                <a:solidFill>
                  <a:srgbClr val="C00000"/>
                </a:solidFill>
              </a:rPr>
              <a:t>утверждении перечней профессий и специальностей среднего профессионального </a:t>
            </a:r>
            <a:r>
              <a:rPr lang="ru-RU" b="1" dirty="0" smtClean="0">
                <a:solidFill>
                  <a:srgbClr val="C00000"/>
                </a:solidFill>
              </a:rPr>
              <a:t>образования»;</a:t>
            </a:r>
            <a:endParaRPr lang="ru-RU" b="1" dirty="0">
              <a:solidFill>
                <a:srgbClr val="C00000"/>
              </a:solidFill>
            </a:endParaRPr>
          </a:p>
          <a:p>
            <a:pPr algn="just"/>
            <a:r>
              <a:rPr lang="ru-RU" b="1" dirty="0" smtClean="0">
                <a:solidFill>
                  <a:srgbClr val="002060"/>
                </a:solidFill>
              </a:rPr>
              <a:t>- Приказ </a:t>
            </a:r>
            <a:r>
              <a:rPr lang="ru-RU" b="1" dirty="0">
                <a:solidFill>
                  <a:srgbClr val="002060"/>
                </a:solidFill>
              </a:rPr>
              <a:t>Министерства образования и науки РФ от 23 января 2014 г. № 36</a:t>
            </a:r>
            <a:br>
              <a:rPr lang="ru-RU" b="1" dirty="0">
                <a:solidFill>
                  <a:srgbClr val="002060"/>
                </a:solidFill>
              </a:rPr>
            </a:br>
            <a:r>
              <a:rPr lang="ru-RU" b="1" dirty="0" smtClean="0">
                <a:solidFill>
                  <a:srgbClr val="002060"/>
                </a:solidFill>
              </a:rPr>
              <a:t>«Об </a:t>
            </a:r>
            <a:r>
              <a:rPr lang="ru-RU" b="1" dirty="0">
                <a:solidFill>
                  <a:srgbClr val="002060"/>
                </a:solidFill>
              </a:rPr>
              <a:t>утверждении Порядка приема на обучение по образовательным программам среднего профессионального </a:t>
            </a:r>
            <a:r>
              <a:rPr lang="ru-RU" b="1" dirty="0" smtClean="0">
                <a:solidFill>
                  <a:srgbClr val="002060"/>
                </a:solidFill>
              </a:rPr>
              <a:t>образования».</a:t>
            </a:r>
            <a:endParaRPr lang="ru-RU" b="1" dirty="0">
              <a:solidFill>
                <a:srgbClr val="002060"/>
              </a:solidFill>
            </a:endParaRPr>
          </a:p>
          <a:p>
            <a:endParaRPr lang="ru-RU" dirty="0"/>
          </a:p>
          <a:p>
            <a:endParaRPr lang="ru-RU" dirty="0"/>
          </a:p>
          <a:p>
            <a:endParaRPr lang="ru-RU" dirty="0"/>
          </a:p>
          <a:p>
            <a:endParaRPr lang="ru-RU" dirty="0"/>
          </a:p>
        </p:txBody>
      </p:sp>
    </p:spTree>
    <p:extLst>
      <p:ext uri="{BB962C8B-B14F-4D97-AF65-F5344CB8AC3E}">
        <p14:creationId xmlns:p14="http://schemas.microsoft.com/office/powerpoint/2010/main" val="77889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4128" y="585216"/>
            <a:ext cx="9720072" cy="1700784"/>
          </a:xfrm>
        </p:spPr>
        <p:txBody>
          <a:bodyPr>
            <a:normAutofit fontScale="90000"/>
          </a:bodyPr>
          <a:lstStyle/>
          <a:p>
            <a:pPr algn="ctr"/>
            <a:r>
              <a:rPr lang="ru-RU" b="1" dirty="0">
                <a:solidFill>
                  <a:srgbClr val="C00000"/>
                </a:solidFill>
              </a:rPr>
              <a:t>Система профессионального образования </a:t>
            </a:r>
            <a:r>
              <a:rPr lang="ru-RU" b="1" dirty="0" smtClean="0">
                <a:solidFill>
                  <a:srgbClr val="C00000"/>
                </a:solidFill>
              </a:rPr>
              <a:t/>
            </a:r>
            <a:br>
              <a:rPr lang="ru-RU" b="1" dirty="0" smtClean="0">
                <a:solidFill>
                  <a:srgbClr val="C00000"/>
                </a:solidFill>
              </a:rPr>
            </a:br>
            <a:r>
              <a:rPr lang="ru-RU" b="1" dirty="0" smtClean="0">
                <a:solidFill>
                  <a:srgbClr val="C00000"/>
                </a:solidFill>
              </a:rPr>
              <a:t>Нижегородской </a:t>
            </a:r>
            <a:r>
              <a:rPr lang="ru-RU" b="1" dirty="0">
                <a:solidFill>
                  <a:srgbClr val="C00000"/>
                </a:solidFill>
              </a:rPr>
              <a:t>области</a:t>
            </a:r>
            <a:r>
              <a:rPr lang="ru-RU" sz="3600" b="1" dirty="0">
                <a:solidFill>
                  <a:srgbClr val="C00000"/>
                </a:solidFill>
              </a:rPr>
              <a:t/>
            </a:r>
            <a:br>
              <a:rPr lang="ru-RU" sz="3600" b="1" dirty="0">
                <a:solidFill>
                  <a:srgbClr val="C00000"/>
                </a:solidFill>
              </a:rPr>
            </a:br>
            <a:endParaRPr lang="ru-RU" sz="3600" b="1" dirty="0">
              <a:solidFill>
                <a:srgbClr val="C00000"/>
              </a:solidFill>
            </a:endParaRPr>
          </a:p>
        </p:txBody>
      </p:sp>
      <p:sp>
        <p:nvSpPr>
          <p:cNvPr id="3" name="Объект 2"/>
          <p:cNvSpPr>
            <a:spLocks noGrp="1"/>
          </p:cNvSpPr>
          <p:nvPr>
            <p:ph idx="1"/>
          </p:nvPr>
        </p:nvSpPr>
        <p:spPr/>
        <p:txBody>
          <a:bodyPr>
            <a:noAutofit/>
          </a:bodyPr>
          <a:lstStyle/>
          <a:p>
            <a:pPr algn="ctr"/>
            <a:r>
              <a:rPr lang="ru-RU" sz="3200" b="1" dirty="0">
                <a:solidFill>
                  <a:srgbClr val="002060"/>
                </a:solidFill>
              </a:rPr>
              <a:t>П</a:t>
            </a:r>
            <a:r>
              <a:rPr lang="ru-RU" sz="3200" b="1" dirty="0" smtClean="0">
                <a:solidFill>
                  <a:srgbClr val="002060"/>
                </a:solidFill>
              </a:rPr>
              <a:t>рофессиональные </a:t>
            </a:r>
            <a:r>
              <a:rPr lang="ru-RU" sz="3200" b="1" dirty="0">
                <a:solidFill>
                  <a:srgbClr val="002060"/>
                </a:solidFill>
              </a:rPr>
              <a:t>образовательные организации </a:t>
            </a:r>
            <a:endParaRPr lang="ru-RU" sz="3200" b="1" dirty="0" smtClean="0">
              <a:solidFill>
                <a:srgbClr val="002060"/>
              </a:solidFill>
            </a:endParaRPr>
          </a:p>
          <a:p>
            <a:pPr algn="ctr"/>
            <a:r>
              <a:rPr lang="ru-RU" sz="3200" b="1" dirty="0" smtClean="0">
                <a:solidFill>
                  <a:srgbClr val="C00000"/>
                </a:solidFill>
              </a:rPr>
              <a:t>77</a:t>
            </a:r>
            <a:r>
              <a:rPr lang="ru-RU" sz="3200" b="1" dirty="0" smtClean="0">
                <a:solidFill>
                  <a:srgbClr val="002060"/>
                </a:solidFill>
              </a:rPr>
              <a:t> </a:t>
            </a:r>
            <a:r>
              <a:rPr lang="ru-RU" sz="3200" b="1" dirty="0">
                <a:solidFill>
                  <a:srgbClr val="002060"/>
                </a:solidFill>
              </a:rPr>
              <a:t>профессиональных образовательных </a:t>
            </a:r>
            <a:r>
              <a:rPr lang="ru-RU" sz="3200" b="1" dirty="0" smtClean="0">
                <a:solidFill>
                  <a:srgbClr val="002060"/>
                </a:solidFill>
              </a:rPr>
              <a:t>организаций:    </a:t>
            </a:r>
          </a:p>
          <a:p>
            <a:pPr marL="0" indent="0">
              <a:buNone/>
            </a:pPr>
            <a:r>
              <a:rPr lang="ru-RU" sz="3200" b="1" dirty="0" smtClean="0">
                <a:solidFill>
                  <a:srgbClr val="002060"/>
                </a:solidFill>
              </a:rPr>
              <a:t> </a:t>
            </a:r>
            <a:r>
              <a:rPr lang="ru-RU" sz="3200" b="1" dirty="0">
                <a:solidFill>
                  <a:srgbClr val="002060"/>
                </a:solidFill>
              </a:rPr>
              <a:t>- </a:t>
            </a:r>
            <a:r>
              <a:rPr lang="ru-RU" sz="3200" b="1" dirty="0">
                <a:solidFill>
                  <a:srgbClr val="C00000"/>
                </a:solidFill>
              </a:rPr>
              <a:t>72</a:t>
            </a:r>
            <a:r>
              <a:rPr lang="ru-RU" sz="3200" b="1" dirty="0">
                <a:solidFill>
                  <a:srgbClr val="002060"/>
                </a:solidFill>
              </a:rPr>
              <a:t> государственных профессиональных образовательных </a:t>
            </a:r>
            <a:r>
              <a:rPr lang="ru-RU" sz="3200" b="1" dirty="0" smtClean="0">
                <a:solidFill>
                  <a:srgbClr val="002060"/>
                </a:solidFill>
              </a:rPr>
              <a:t>организаций;   </a:t>
            </a:r>
          </a:p>
          <a:p>
            <a:r>
              <a:rPr lang="ru-RU" sz="3200" b="1" dirty="0" smtClean="0">
                <a:solidFill>
                  <a:srgbClr val="002060"/>
                </a:solidFill>
              </a:rPr>
              <a:t>-</a:t>
            </a:r>
            <a:r>
              <a:rPr lang="ru-RU" sz="3200" b="1" dirty="0" smtClean="0">
                <a:solidFill>
                  <a:srgbClr val="C00000"/>
                </a:solidFill>
              </a:rPr>
              <a:t> </a:t>
            </a:r>
            <a:r>
              <a:rPr lang="ru-RU" sz="3200" b="1" dirty="0">
                <a:solidFill>
                  <a:srgbClr val="C00000"/>
                </a:solidFill>
              </a:rPr>
              <a:t>1 </a:t>
            </a:r>
            <a:r>
              <a:rPr lang="ru-RU" sz="3200" b="1" dirty="0">
                <a:solidFill>
                  <a:srgbClr val="002060"/>
                </a:solidFill>
              </a:rPr>
              <a:t>федеральное </a:t>
            </a:r>
            <a:r>
              <a:rPr lang="ru-RU" sz="3200" b="1" dirty="0" smtClean="0">
                <a:solidFill>
                  <a:srgbClr val="002060"/>
                </a:solidFill>
              </a:rPr>
              <a:t>учреждение;     </a:t>
            </a:r>
          </a:p>
          <a:p>
            <a:r>
              <a:rPr lang="ru-RU" sz="3200" b="1" dirty="0" smtClean="0">
                <a:solidFill>
                  <a:srgbClr val="002060"/>
                </a:solidFill>
              </a:rPr>
              <a:t>- </a:t>
            </a:r>
            <a:r>
              <a:rPr lang="ru-RU" sz="3200" b="1" dirty="0">
                <a:solidFill>
                  <a:srgbClr val="C00000"/>
                </a:solidFill>
              </a:rPr>
              <a:t>4</a:t>
            </a:r>
            <a:r>
              <a:rPr lang="ru-RU" sz="3200" b="1" dirty="0">
                <a:solidFill>
                  <a:srgbClr val="002060"/>
                </a:solidFill>
              </a:rPr>
              <a:t> негосударственных </a:t>
            </a:r>
          </a:p>
          <a:p>
            <a:r>
              <a:rPr lang="ru-RU" sz="3200" dirty="0"/>
              <a:t> </a:t>
            </a:r>
          </a:p>
        </p:txBody>
      </p:sp>
      <p:pic>
        <p:nvPicPr>
          <p:cNvPr id="4" name="Рисунок 3"/>
          <p:cNvPicPr>
            <a:picLocks noChangeAspect="1"/>
          </p:cNvPicPr>
          <p:nvPr/>
        </p:nvPicPr>
        <p:blipFill>
          <a:blip r:embed="rId2"/>
          <a:stretch>
            <a:fillRect/>
          </a:stretch>
        </p:blipFill>
        <p:spPr>
          <a:xfrm>
            <a:off x="10416618" y="0"/>
            <a:ext cx="1682441" cy="1653763"/>
          </a:xfrm>
          <a:prstGeom prst="rect">
            <a:avLst/>
          </a:prstGeom>
        </p:spPr>
      </p:pic>
    </p:spTree>
    <p:extLst>
      <p:ext uri="{BB962C8B-B14F-4D97-AF65-F5344CB8AC3E}">
        <p14:creationId xmlns:p14="http://schemas.microsoft.com/office/powerpoint/2010/main" val="2391595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b="1" dirty="0">
                <a:solidFill>
                  <a:srgbClr val="C00000"/>
                </a:solidFill>
              </a:rPr>
              <a:t>Информационные ресурсы</a:t>
            </a:r>
          </a:p>
        </p:txBody>
      </p:sp>
      <p:pic>
        <p:nvPicPr>
          <p:cNvPr id="4" name="Объект 3"/>
          <p:cNvPicPr>
            <a:picLocks noGrp="1" noChangeAspect="1"/>
          </p:cNvPicPr>
          <p:nvPr>
            <p:ph idx="1"/>
          </p:nvPr>
        </p:nvPicPr>
        <p:blipFill>
          <a:blip r:embed="rId2"/>
          <a:stretch>
            <a:fillRect/>
          </a:stretch>
        </p:blipFill>
        <p:spPr>
          <a:xfrm>
            <a:off x="822960" y="1920240"/>
            <a:ext cx="7897031" cy="4442080"/>
          </a:xfrm>
          <a:prstGeom prst="rect">
            <a:avLst/>
          </a:prstGeom>
        </p:spPr>
      </p:pic>
      <p:pic>
        <p:nvPicPr>
          <p:cNvPr id="5" name="Рисунок 4"/>
          <p:cNvPicPr>
            <a:picLocks noChangeAspect="1"/>
          </p:cNvPicPr>
          <p:nvPr/>
        </p:nvPicPr>
        <p:blipFill>
          <a:blip r:embed="rId3"/>
          <a:stretch>
            <a:fillRect/>
          </a:stretch>
        </p:blipFill>
        <p:spPr>
          <a:xfrm>
            <a:off x="10416618" y="0"/>
            <a:ext cx="1682441" cy="1653763"/>
          </a:xfrm>
          <a:prstGeom prst="rect">
            <a:avLst/>
          </a:prstGeom>
        </p:spPr>
      </p:pic>
    </p:spTree>
    <p:extLst>
      <p:ext uri="{BB962C8B-B14F-4D97-AF65-F5344CB8AC3E}">
        <p14:creationId xmlns:p14="http://schemas.microsoft.com/office/powerpoint/2010/main" val="977851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4128" y="593528"/>
            <a:ext cx="9720072" cy="1499616"/>
          </a:xfrm>
        </p:spPr>
        <p:txBody>
          <a:bodyPr/>
          <a:lstStyle/>
          <a:p>
            <a:r>
              <a:rPr lang="en-US" dirty="0" smtClean="0"/>
              <a:t> </a:t>
            </a:r>
            <a:r>
              <a:rPr lang="ru-RU" dirty="0" smtClean="0"/>
              <a:t> </a:t>
            </a:r>
            <a:r>
              <a:rPr lang="ru-RU" b="1" dirty="0">
                <a:solidFill>
                  <a:srgbClr val="C00000"/>
                </a:solidFill>
              </a:rPr>
              <a:t>8 шагов для поступления</a:t>
            </a:r>
          </a:p>
        </p:txBody>
      </p:sp>
      <p:graphicFrame>
        <p:nvGraphicFramePr>
          <p:cNvPr id="8" name="Объект 7"/>
          <p:cNvGraphicFramePr>
            <a:graphicFrameLocks noGrp="1"/>
          </p:cNvGraphicFramePr>
          <p:nvPr>
            <p:ph idx="1"/>
            <p:extLst>
              <p:ext uri="{D42A27DB-BD31-4B8C-83A1-F6EECF244321}">
                <p14:modId xmlns:p14="http://schemas.microsoft.com/office/powerpoint/2010/main" val="4051345897"/>
              </p:ext>
            </p:extLst>
          </p:nvPr>
        </p:nvGraphicFramePr>
        <p:xfrm>
          <a:off x="-1020803" y="2211185"/>
          <a:ext cx="9868470"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Рисунок 6"/>
          <p:cNvPicPr>
            <a:picLocks noChangeAspect="1"/>
          </p:cNvPicPr>
          <p:nvPr/>
        </p:nvPicPr>
        <p:blipFill>
          <a:blip r:embed="rId7"/>
          <a:stretch>
            <a:fillRect/>
          </a:stretch>
        </p:blipFill>
        <p:spPr>
          <a:xfrm>
            <a:off x="10416618" y="0"/>
            <a:ext cx="1682441" cy="1653763"/>
          </a:xfrm>
          <a:prstGeom prst="rect">
            <a:avLst/>
          </a:prstGeom>
        </p:spPr>
      </p:pic>
      <p:pic>
        <p:nvPicPr>
          <p:cNvPr id="1030" name="Picture 6" descr="ÐÐ°ÑÑÐ¸Ð½ÐºÐ¸ Ð¿Ð¾ Ð·Ð°Ð¿ÑÐ¾ÑÑ ÑÐ°Ð³Ð¸"/>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8175" y="2247291"/>
            <a:ext cx="53721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021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1640" y="585216"/>
            <a:ext cx="9512559" cy="469143"/>
          </a:xfrm>
        </p:spPr>
        <p:txBody>
          <a:bodyPr>
            <a:noAutofit/>
          </a:bodyPr>
          <a:lstStyle/>
          <a:p>
            <a:pPr algn="ctr"/>
            <a:r>
              <a:rPr lang="ru-RU" sz="4500" b="1" dirty="0">
                <a:solidFill>
                  <a:srgbClr val="C00000"/>
                </a:solidFill>
              </a:rPr>
              <a:t>Вступительные испытания</a:t>
            </a:r>
          </a:p>
        </p:txBody>
      </p:sp>
      <p:sp>
        <p:nvSpPr>
          <p:cNvPr id="3" name="Объект 2"/>
          <p:cNvSpPr>
            <a:spLocks noGrp="1"/>
          </p:cNvSpPr>
          <p:nvPr>
            <p:ph idx="1"/>
          </p:nvPr>
        </p:nvSpPr>
        <p:spPr>
          <a:xfrm>
            <a:off x="1024128" y="1054359"/>
            <a:ext cx="9720073" cy="5255001"/>
          </a:xfrm>
        </p:spPr>
        <p:txBody>
          <a:bodyPr>
            <a:normAutofit fontScale="62500" lnSpcReduction="20000"/>
          </a:bodyPr>
          <a:lstStyle/>
          <a:p>
            <a:pPr algn="ctr"/>
            <a:r>
              <a:rPr lang="ru-RU" sz="2600" b="1" dirty="0">
                <a:solidFill>
                  <a:srgbClr val="002060"/>
                </a:solidFill>
              </a:rPr>
              <a:t>В соответствии с перечнем вступительных испытаний при приеме на обучение по образовательным программам среднего профессионального образования по профессиям и специальностям, требующим у поступающих наличия определенных творческих способностей, физических и (или) психологических качеств, утверждаемым Министерством просвещения Российской </a:t>
            </a:r>
            <a:r>
              <a:rPr lang="ru-RU" sz="2600" b="1" dirty="0" smtClean="0">
                <a:solidFill>
                  <a:srgbClr val="002060"/>
                </a:solidFill>
              </a:rPr>
              <a:t>Федерации, </a:t>
            </a:r>
            <a:r>
              <a:rPr lang="ru-RU" sz="2600" b="1" dirty="0">
                <a:solidFill>
                  <a:srgbClr val="C00000"/>
                </a:solidFill>
              </a:rPr>
              <a:t>проводятся вступительные испытания при приеме на обучение по следующим специальностям среднего профессионального образования:</a:t>
            </a:r>
          </a:p>
          <a:p>
            <a:pPr algn="just"/>
            <a:r>
              <a:rPr lang="ru-RU" sz="2600" b="1" dirty="0">
                <a:solidFill>
                  <a:srgbClr val="C00000"/>
                </a:solidFill>
              </a:rPr>
              <a:t>49.02.01</a:t>
            </a:r>
            <a:r>
              <a:rPr lang="ru-RU" sz="2600" b="1" dirty="0">
                <a:solidFill>
                  <a:srgbClr val="002060"/>
                </a:solidFill>
              </a:rPr>
              <a:t> Физическая культура, </a:t>
            </a:r>
            <a:r>
              <a:rPr lang="ru-RU" sz="2600" b="1" dirty="0">
                <a:solidFill>
                  <a:srgbClr val="C00000"/>
                </a:solidFill>
              </a:rPr>
              <a:t>49.02.02</a:t>
            </a:r>
            <a:r>
              <a:rPr lang="ru-RU" sz="2600" b="1" dirty="0">
                <a:solidFill>
                  <a:srgbClr val="002060"/>
                </a:solidFill>
              </a:rPr>
              <a:t> Адаптивная физическая культура, </a:t>
            </a:r>
            <a:r>
              <a:rPr lang="ru-RU" sz="2600" b="1" dirty="0">
                <a:solidFill>
                  <a:srgbClr val="C00000"/>
                </a:solidFill>
              </a:rPr>
              <a:t>20.02.04</a:t>
            </a:r>
            <a:r>
              <a:rPr lang="ru-RU" sz="2600" b="1" dirty="0">
                <a:solidFill>
                  <a:srgbClr val="002060"/>
                </a:solidFill>
              </a:rPr>
              <a:t> Пожарная безопасность, </a:t>
            </a:r>
            <a:r>
              <a:rPr lang="ru-RU" sz="2600" b="1" dirty="0">
                <a:solidFill>
                  <a:srgbClr val="C00000"/>
                </a:solidFill>
              </a:rPr>
              <a:t>20.02.02</a:t>
            </a:r>
            <a:r>
              <a:rPr lang="ru-RU" sz="2600" b="1" dirty="0">
                <a:solidFill>
                  <a:srgbClr val="002060"/>
                </a:solidFill>
              </a:rPr>
              <a:t> Защита в чрезвычайных ситуациях, </a:t>
            </a:r>
            <a:r>
              <a:rPr lang="ru-RU" sz="2600" b="1" dirty="0">
                <a:solidFill>
                  <a:srgbClr val="C00000"/>
                </a:solidFill>
              </a:rPr>
              <a:t>40.02.02 </a:t>
            </a:r>
            <a:r>
              <a:rPr lang="ru-RU" sz="2600" b="1" dirty="0">
                <a:solidFill>
                  <a:srgbClr val="002060"/>
                </a:solidFill>
              </a:rPr>
              <a:t>Правоохранительная деятельность, </a:t>
            </a:r>
            <a:r>
              <a:rPr lang="ru-RU" sz="2600" b="1" dirty="0">
                <a:solidFill>
                  <a:srgbClr val="C00000"/>
                </a:solidFill>
              </a:rPr>
              <a:t>44.02.03</a:t>
            </a:r>
            <a:r>
              <a:rPr lang="ru-RU" sz="2600" b="1" dirty="0">
                <a:solidFill>
                  <a:srgbClr val="002060"/>
                </a:solidFill>
              </a:rPr>
              <a:t> Педагогика дополнительного </a:t>
            </a:r>
            <a:r>
              <a:rPr lang="ru-RU" sz="2600" b="1" dirty="0" smtClean="0">
                <a:solidFill>
                  <a:srgbClr val="002060"/>
                </a:solidFill>
              </a:rPr>
              <a:t>образования, </a:t>
            </a:r>
            <a:r>
              <a:rPr lang="ru-RU" sz="2600" b="1" dirty="0">
                <a:solidFill>
                  <a:srgbClr val="C00000"/>
                </a:solidFill>
              </a:rPr>
              <a:t>31.02.01</a:t>
            </a:r>
            <a:r>
              <a:rPr lang="ru-RU" sz="2600" b="1" dirty="0">
                <a:solidFill>
                  <a:srgbClr val="002060"/>
                </a:solidFill>
              </a:rPr>
              <a:t> Лечебное дело, </a:t>
            </a:r>
            <a:r>
              <a:rPr lang="ru-RU" sz="2600" b="1" dirty="0">
                <a:solidFill>
                  <a:srgbClr val="C00000"/>
                </a:solidFill>
              </a:rPr>
              <a:t>31.02.02</a:t>
            </a:r>
            <a:r>
              <a:rPr lang="ru-RU" sz="2600" b="1" dirty="0">
                <a:solidFill>
                  <a:srgbClr val="002060"/>
                </a:solidFill>
              </a:rPr>
              <a:t> Акушерское дело, </a:t>
            </a:r>
            <a:r>
              <a:rPr lang="ru-RU" sz="2600" b="1" dirty="0">
                <a:solidFill>
                  <a:srgbClr val="C00000"/>
                </a:solidFill>
              </a:rPr>
              <a:t>31.02.0</a:t>
            </a:r>
            <a:r>
              <a:rPr lang="ru-RU" sz="2600" b="1" dirty="0">
                <a:solidFill>
                  <a:srgbClr val="002060"/>
                </a:solidFill>
              </a:rPr>
              <a:t>5 Стоматология ортопедическая, </a:t>
            </a:r>
            <a:r>
              <a:rPr lang="ru-RU" sz="2600" b="1" dirty="0">
                <a:solidFill>
                  <a:srgbClr val="C00000"/>
                </a:solidFill>
              </a:rPr>
              <a:t>34.02.01</a:t>
            </a:r>
            <a:r>
              <a:rPr lang="ru-RU" sz="2600" b="1" dirty="0">
                <a:solidFill>
                  <a:srgbClr val="002060"/>
                </a:solidFill>
              </a:rPr>
              <a:t> Сестринское дело, </a:t>
            </a:r>
            <a:r>
              <a:rPr lang="ru-RU" sz="2600" b="1" dirty="0">
                <a:solidFill>
                  <a:srgbClr val="C00000"/>
                </a:solidFill>
              </a:rPr>
              <a:t>42.02.01</a:t>
            </a:r>
            <a:r>
              <a:rPr lang="ru-RU" sz="2600" b="1" dirty="0">
                <a:solidFill>
                  <a:srgbClr val="002060"/>
                </a:solidFill>
              </a:rPr>
              <a:t> Реклама, </a:t>
            </a:r>
            <a:r>
              <a:rPr lang="ru-RU" sz="2600" b="1" dirty="0">
                <a:solidFill>
                  <a:srgbClr val="C00000"/>
                </a:solidFill>
              </a:rPr>
              <a:t>53.02.01</a:t>
            </a:r>
            <a:r>
              <a:rPr lang="ru-RU" sz="2600" b="1" dirty="0">
                <a:solidFill>
                  <a:srgbClr val="002060"/>
                </a:solidFill>
              </a:rPr>
              <a:t> Музыкальное образование, </a:t>
            </a:r>
            <a:r>
              <a:rPr lang="ru-RU" sz="2600" b="1" dirty="0">
                <a:solidFill>
                  <a:srgbClr val="C00000"/>
                </a:solidFill>
              </a:rPr>
              <a:t>54.02.06</a:t>
            </a:r>
            <a:r>
              <a:rPr lang="ru-RU" sz="2600" b="1" dirty="0">
                <a:solidFill>
                  <a:srgbClr val="002060"/>
                </a:solidFill>
              </a:rPr>
              <a:t> Изобразительное искусство и черчение, </a:t>
            </a:r>
            <a:r>
              <a:rPr lang="ru-RU" sz="2600" b="1" dirty="0">
                <a:solidFill>
                  <a:srgbClr val="C00000"/>
                </a:solidFill>
              </a:rPr>
              <a:t>53.02.09</a:t>
            </a:r>
            <a:r>
              <a:rPr lang="ru-RU" sz="2600" b="1" dirty="0">
                <a:solidFill>
                  <a:srgbClr val="002060"/>
                </a:solidFill>
              </a:rPr>
              <a:t> Театрально-декорационное искусство, </a:t>
            </a:r>
            <a:r>
              <a:rPr lang="ru-RU" sz="2600" b="1" dirty="0">
                <a:solidFill>
                  <a:srgbClr val="C00000"/>
                </a:solidFill>
              </a:rPr>
              <a:t>53.02.08 </a:t>
            </a:r>
            <a:r>
              <a:rPr lang="ru-RU" sz="2600" b="1" dirty="0">
                <a:solidFill>
                  <a:srgbClr val="002060"/>
                </a:solidFill>
              </a:rPr>
              <a:t>Музыкальное звукооператорское мастерство, </a:t>
            </a:r>
            <a:r>
              <a:rPr lang="ru-RU" sz="2600" b="1" dirty="0">
                <a:solidFill>
                  <a:srgbClr val="C00000"/>
                </a:solidFill>
              </a:rPr>
              <a:t>52.02.03</a:t>
            </a:r>
            <a:r>
              <a:rPr lang="ru-RU" sz="2600" b="1" dirty="0">
                <a:solidFill>
                  <a:srgbClr val="002060"/>
                </a:solidFill>
              </a:rPr>
              <a:t> Цирковое искусство, </a:t>
            </a:r>
            <a:r>
              <a:rPr lang="ru-RU" sz="2600" b="1" dirty="0">
                <a:solidFill>
                  <a:srgbClr val="C00000"/>
                </a:solidFill>
              </a:rPr>
              <a:t>53.02.02</a:t>
            </a:r>
            <a:r>
              <a:rPr lang="ru-RU" sz="2600" b="1" dirty="0">
                <a:solidFill>
                  <a:srgbClr val="002060"/>
                </a:solidFill>
              </a:rPr>
              <a:t> Музыкальное искусство эстрады (по видам), 52.02.05 Искусство эстрады, </a:t>
            </a:r>
            <a:r>
              <a:rPr lang="ru-RU" sz="2600" b="1" dirty="0">
                <a:solidFill>
                  <a:srgbClr val="C00000"/>
                </a:solidFill>
              </a:rPr>
              <a:t>52.02.04</a:t>
            </a:r>
            <a:r>
              <a:rPr lang="ru-RU" sz="2600" b="1" dirty="0">
                <a:solidFill>
                  <a:srgbClr val="002060"/>
                </a:solidFill>
              </a:rPr>
              <a:t> Актерское искусство, </a:t>
            </a:r>
            <a:r>
              <a:rPr lang="ru-RU" sz="2600" b="1" dirty="0">
                <a:solidFill>
                  <a:srgbClr val="C00000"/>
                </a:solidFill>
              </a:rPr>
              <a:t>54.02.05</a:t>
            </a:r>
            <a:r>
              <a:rPr lang="ru-RU" sz="2600" b="1" dirty="0">
                <a:solidFill>
                  <a:srgbClr val="002060"/>
                </a:solidFill>
              </a:rPr>
              <a:t> Живопись, </a:t>
            </a:r>
            <a:r>
              <a:rPr lang="ru-RU" sz="2600" b="1" dirty="0">
                <a:solidFill>
                  <a:srgbClr val="C00000"/>
                </a:solidFill>
              </a:rPr>
              <a:t>54.02.07</a:t>
            </a:r>
            <a:r>
              <a:rPr lang="ru-RU" sz="2600" b="1" dirty="0">
                <a:solidFill>
                  <a:srgbClr val="002060"/>
                </a:solidFill>
              </a:rPr>
              <a:t> Скульптура, </a:t>
            </a:r>
            <a:r>
              <a:rPr lang="ru-RU" sz="2600" b="1" dirty="0">
                <a:solidFill>
                  <a:srgbClr val="C00000"/>
                </a:solidFill>
              </a:rPr>
              <a:t>55.02.02 </a:t>
            </a:r>
            <a:r>
              <a:rPr lang="ru-RU" sz="2600" b="1" dirty="0">
                <a:solidFill>
                  <a:srgbClr val="002060"/>
                </a:solidFill>
              </a:rPr>
              <a:t>Анимация, </a:t>
            </a:r>
            <a:r>
              <a:rPr lang="ru-RU" sz="2600" b="1" dirty="0">
                <a:solidFill>
                  <a:srgbClr val="C00000"/>
                </a:solidFill>
              </a:rPr>
              <a:t>52.02.01</a:t>
            </a:r>
            <a:r>
              <a:rPr lang="ru-RU" sz="2600" b="1" dirty="0">
                <a:solidFill>
                  <a:srgbClr val="002060"/>
                </a:solidFill>
              </a:rPr>
              <a:t> Искусство балета, </a:t>
            </a:r>
            <a:r>
              <a:rPr lang="ru-RU" sz="2600" b="1" dirty="0">
                <a:solidFill>
                  <a:srgbClr val="C00000"/>
                </a:solidFill>
              </a:rPr>
              <a:t>52.02.02</a:t>
            </a:r>
            <a:r>
              <a:rPr lang="ru-RU" sz="2600" b="1" dirty="0">
                <a:solidFill>
                  <a:srgbClr val="002060"/>
                </a:solidFill>
              </a:rPr>
              <a:t> Искусство танца (по видам), </a:t>
            </a:r>
            <a:r>
              <a:rPr lang="ru-RU" sz="2600" b="1" dirty="0">
                <a:solidFill>
                  <a:srgbClr val="C00000"/>
                </a:solidFill>
              </a:rPr>
              <a:t>51.02.01</a:t>
            </a:r>
            <a:r>
              <a:rPr lang="ru-RU" sz="2600" b="1" dirty="0">
                <a:solidFill>
                  <a:srgbClr val="002060"/>
                </a:solidFill>
              </a:rPr>
              <a:t> Народное художественное творчество (по видам), </a:t>
            </a:r>
            <a:r>
              <a:rPr lang="ru-RU" sz="2600" b="1" dirty="0">
                <a:solidFill>
                  <a:srgbClr val="C00000"/>
                </a:solidFill>
              </a:rPr>
              <a:t>54.02.04</a:t>
            </a:r>
            <a:r>
              <a:rPr lang="ru-RU" sz="2600" b="1" dirty="0">
                <a:solidFill>
                  <a:srgbClr val="002060"/>
                </a:solidFill>
              </a:rPr>
              <a:t> Реставрация, </a:t>
            </a:r>
            <a:r>
              <a:rPr lang="ru-RU" sz="2600" b="1" dirty="0">
                <a:solidFill>
                  <a:srgbClr val="C00000"/>
                </a:solidFill>
              </a:rPr>
              <a:t>54.02.01</a:t>
            </a:r>
            <a:r>
              <a:rPr lang="ru-RU" sz="2600" b="1" dirty="0">
                <a:solidFill>
                  <a:srgbClr val="002060"/>
                </a:solidFill>
              </a:rPr>
              <a:t> Дизайн (по отраслям), </a:t>
            </a:r>
            <a:r>
              <a:rPr lang="ru-RU" sz="2600" b="1" dirty="0">
                <a:solidFill>
                  <a:srgbClr val="C00000"/>
                </a:solidFill>
              </a:rPr>
              <a:t>54.02.02 </a:t>
            </a:r>
            <a:r>
              <a:rPr lang="ru-RU" sz="2600" b="1" dirty="0">
                <a:solidFill>
                  <a:srgbClr val="002060"/>
                </a:solidFill>
              </a:rPr>
              <a:t>Декоративно-прикладное искусство и народные промыслы (по видам), </a:t>
            </a:r>
            <a:r>
              <a:rPr lang="ru-RU" sz="2600" b="1" dirty="0">
                <a:solidFill>
                  <a:srgbClr val="C00000"/>
                </a:solidFill>
              </a:rPr>
              <a:t>54.02.03 </a:t>
            </a:r>
            <a:r>
              <a:rPr lang="ru-RU" sz="2600" b="1" dirty="0">
                <a:solidFill>
                  <a:srgbClr val="002060"/>
                </a:solidFill>
              </a:rPr>
              <a:t>Художественное оформление изделий текстильной и легкой промышленности, 53.02.07 Теория музыки, 53.02.03 Инструментальное исполнительство (по видам инструментов), 53.02.04 Вокальное искусство, 53.02.05 Сольное и хоровое народное пение, 53.02.06 Хоровое </a:t>
            </a:r>
            <a:r>
              <a:rPr lang="ru-RU" sz="2600" b="1" dirty="0" err="1">
                <a:solidFill>
                  <a:srgbClr val="002060"/>
                </a:solidFill>
              </a:rPr>
              <a:t>дирижирование</a:t>
            </a:r>
            <a:r>
              <a:rPr lang="ru-RU" sz="2600" b="1" dirty="0">
                <a:solidFill>
                  <a:srgbClr val="002060"/>
                </a:solidFill>
              </a:rPr>
              <a:t>, 43.02.02 Парикмахерское искусство, 43.02.13 Технология парикмахерского искусства, 43.02.12 Технология эстетических услуг, 43.02.03 Стилистика и искусство визажа, 35.02.12 Садово-парковое и ландшафтное строительство, 29.02.01 Конструирование, моделирование и технология изделий из кожи, 29.02.04 Конструирование, моделирование и технология швейных изделий, 29.02.03 Конструирование, моделирование и технология изделий из меха, 07.02.01 Архитектура, 25.02.04 Летная эксплуатация летательных аппаратов.</a:t>
            </a:r>
          </a:p>
          <a:p>
            <a:endParaRPr lang="ru-RU" dirty="0"/>
          </a:p>
        </p:txBody>
      </p:sp>
    </p:spTree>
    <p:extLst>
      <p:ext uri="{BB962C8B-B14F-4D97-AF65-F5344CB8AC3E}">
        <p14:creationId xmlns:p14="http://schemas.microsoft.com/office/powerpoint/2010/main" val="2629681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24128" y="1054359"/>
            <a:ext cx="9720073" cy="5255001"/>
          </a:xfrm>
        </p:spPr>
        <p:txBody>
          <a:bodyPr>
            <a:normAutofit fontScale="77500" lnSpcReduction="20000"/>
          </a:bodyPr>
          <a:lstStyle/>
          <a:p>
            <a:pPr algn="ctr"/>
            <a:r>
              <a:rPr lang="ru-RU" b="1" dirty="0">
                <a:solidFill>
                  <a:srgbClr val="002060"/>
                </a:solidFill>
              </a:rPr>
              <a:t>Особенности проведения вступительных испытаний для инвалидов и лиц с Инвалиды и лица с ограниченными возможностями здоровья при поступлении в образовательные организации сдают вступительные испытания с учетом особенностей психофизического развития, индивидуальных возможностей и состояния здоровья (далее - индивидуальные особенности) таких поступающих</a:t>
            </a:r>
            <a:r>
              <a:rPr lang="ru-RU" b="1" dirty="0" smtClean="0">
                <a:solidFill>
                  <a:srgbClr val="002060"/>
                </a:solidFill>
              </a:rPr>
              <a:t>.</a:t>
            </a:r>
          </a:p>
          <a:p>
            <a:pPr algn="ctr"/>
            <a:r>
              <a:rPr lang="ru-RU" b="1" dirty="0" smtClean="0">
                <a:solidFill>
                  <a:srgbClr val="002060"/>
                </a:solidFill>
              </a:rPr>
              <a:t>При </a:t>
            </a:r>
            <a:r>
              <a:rPr lang="ru-RU" b="1" dirty="0">
                <a:solidFill>
                  <a:srgbClr val="002060"/>
                </a:solidFill>
              </a:rPr>
              <a:t>проведении вступительных испытаний обеспечивается соблюдение следующих требований:</a:t>
            </a:r>
          </a:p>
          <a:p>
            <a:pPr algn="just"/>
            <a:r>
              <a:rPr lang="ru-RU" b="1" dirty="0" smtClean="0">
                <a:solidFill>
                  <a:srgbClr val="002060"/>
                </a:solidFill>
              </a:rPr>
              <a:t> - вступительные </a:t>
            </a:r>
            <a:r>
              <a:rPr lang="ru-RU" b="1" dirty="0">
                <a:solidFill>
                  <a:srgbClr val="002060"/>
                </a:solidFill>
              </a:rPr>
              <a:t>испытания проводятся для инвалидов и лиц с ограниченными возможностями здоровья в одной аудитории совместно с поступающими, не имеющими ограниченных возможностей здоровья, если это не создает трудностей для поступающих при сдаче вступительного испытания;</a:t>
            </a:r>
          </a:p>
          <a:p>
            <a:pPr algn="just"/>
            <a:r>
              <a:rPr lang="ru-RU" b="1" dirty="0" smtClean="0">
                <a:solidFill>
                  <a:srgbClr val="002060"/>
                </a:solidFill>
              </a:rPr>
              <a:t> - присутствие </a:t>
            </a:r>
            <a:r>
              <a:rPr lang="ru-RU" b="1" dirty="0">
                <a:solidFill>
                  <a:srgbClr val="002060"/>
                </a:solidFill>
              </a:rPr>
              <a:t>ассистента из числа работников образовательной организации или привлеченных лиц, оказывающего поступающим необходимую техническую помощь с учетом их индивидуальных особенностей (занять рабочее место, передвигаться, прочитать и оформить задание, общаться с экзаменатором);</a:t>
            </a:r>
          </a:p>
          <a:p>
            <a:pPr algn="just"/>
            <a:r>
              <a:rPr lang="ru-RU" b="1" dirty="0" smtClean="0">
                <a:solidFill>
                  <a:srgbClr val="002060"/>
                </a:solidFill>
              </a:rPr>
              <a:t> - поступающим </a:t>
            </a:r>
            <a:r>
              <a:rPr lang="ru-RU" b="1" dirty="0">
                <a:solidFill>
                  <a:srgbClr val="002060"/>
                </a:solidFill>
              </a:rPr>
              <a:t>предоставляется в печатном виде инструкция о порядке проведения вступительных испытаний;</a:t>
            </a:r>
          </a:p>
          <a:p>
            <a:pPr algn="just"/>
            <a:r>
              <a:rPr lang="ru-RU" b="1" dirty="0" smtClean="0">
                <a:solidFill>
                  <a:srgbClr val="002060"/>
                </a:solidFill>
              </a:rPr>
              <a:t> - поступающие </a:t>
            </a:r>
            <a:r>
              <a:rPr lang="ru-RU" b="1" dirty="0">
                <a:solidFill>
                  <a:srgbClr val="002060"/>
                </a:solidFill>
              </a:rPr>
              <a:t>с учетом их индивидуальных особенностей могут в процессе сдачи вступительного испытания пользоваться необходимыми им техническими средствами;</a:t>
            </a:r>
          </a:p>
          <a:p>
            <a:pPr algn="just"/>
            <a:r>
              <a:rPr lang="ru-RU" b="1" dirty="0" smtClean="0">
                <a:solidFill>
                  <a:srgbClr val="002060"/>
                </a:solidFill>
              </a:rPr>
              <a:t> - материально-технические </a:t>
            </a:r>
            <a:r>
              <a:rPr lang="ru-RU" b="1" dirty="0">
                <a:solidFill>
                  <a:srgbClr val="002060"/>
                </a:solidFill>
              </a:rPr>
              <a:t>условия должны обеспечивать возможность беспрепятственного доступа поступающих в аудитории, туалетные и другие помещения, а также их пребывания в указанных помещениях (наличие пандусов, поручней, расширенных дверных проемов, лифтов, при отсутствии лифтов аудитория должна располагаться на первом этаже; наличие специальных кресел и других приспособлений).</a:t>
            </a:r>
          </a:p>
          <a:p>
            <a:pPr algn="ctr"/>
            <a:endParaRPr lang="ru-RU" dirty="0"/>
          </a:p>
        </p:txBody>
      </p:sp>
      <p:sp>
        <p:nvSpPr>
          <p:cNvPr id="4" name="Заголовок 1"/>
          <p:cNvSpPr txBox="1">
            <a:spLocks/>
          </p:cNvSpPr>
          <p:nvPr/>
        </p:nvSpPr>
        <p:spPr>
          <a:xfrm>
            <a:off x="1231640" y="585216"/>
            <a:ext cx="9512559" cy="469143"/>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ru-RU" sz="4500" b="1" smtClean="0">
                <a:solidFill>
                  <a:srgbClr val="C00000"/>
                </a:solidFill>
              </a:rPr>
              <a:t>Вступительные испытания</a:t>
            </a:r>
            <a:endParaRPr lang="ru-RU" sz="4500" b="1" dirty="0">
              <a:solidFill>
                <a:srgbClr val="C00000"/>
              </a:solidFill>
            </a:endParaRPr>
          </a:p>
        </p:txBody>
      </p:sp>
    </p:spTree>
    <p:extLst>
      <p:ext uri="{BB962C8B-B14F-4D97-AF65-F5344CB8AC3E}">
        <p14:creationId xmlns:p14="http://schemas.microsoft.com/office/powerpoint/2010/main" val="2858630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93102" y="839755"/>
            <a:ext cx="9951099" cy="5673012"/>
          </a:xfrm>
        </p:spPr>
        <p:txBody>
          <a:bodyPr>
            <a:normAutofit fontScale="40000" lnSpcReduction="20000"/>
          </a:bodyPr>
          <a:lstStyle/>
          <a:p>
            <a:pPr marL="0" indent="0" algn="ctr">
              <a:buNone/>
            </a:pPr>
            <a:r>
              <a:rPr lang="ru-RU" sz="2900" b="1" dirty="0" smtClean="0">
                <a:solidFill>
                  <a:srgbClr val="002060"/>
                </a:solidFill>
              </a:rPr>
              <a:t>Дополнительно </a:t>
            </a:r>
            <a:r>
              <a:rPr lang="ru-RU" sz="2900" b="1" dirty="0">
                <a:solidFill>
                  <a:srgbClr val="002060"/>
                </a:solidFill>
              </a:rPr>
              <a:t>при проведении вступительных испытаний обеспечивается соблюдение следующих требований в зависимости от категорий поступающих с ограниченными возможностями здоровья:</a:t>
            </a:r>
          </a:p>
          <a:p>
            <a:pPr marL="0" indent="0" algn="just">
              <a:buNone/>
            </a:pPr>
            <a:r>
              <a:rPr lang="ru-RU" sz="2900" b="1" dirty="0">
                <a:solidFill>
                  <a:srgbClr val="C00000"/>
                </a:solidFill>
              </a:rPr>
              <a:t>а) для слепых:</a:t>
            </a:r>
          </a:p>
          <a:p>
            <a:pPr marL="0" indent="0" algn="just">
              <a:buNone/>
            </a:pPr>
            <a:r>
              <a:rPr lang="ru-RU" sz="2900" b="1" dirty="0">
                <a:solidFill>
                  <a:srgbClr val="002060"/>
                </a:solidFill>
              </a:rPr>
              <a:t>задания для выполнения на вступительном испытании, а также инструкция о порядке проведения вступительных испытаний оформляются рельефно-точечным шрифтом Брайля или в виде электронного документа, доступного с помощью компьютера со специализированным программным обеспечением для слепых, или зачитываются ассистентом;</a:t>
            </a:r>
          </a:p>
          <a:p>
            <a:pPr marL="0" indent="0" algn="just">
              <a:buNone/>
            </a:pPr>
            <a:r>
              <a:rPr lang="ru-RU" sz="2900" b="1" dirty="0">
                <a:solidFill>
                  <a:srgbClr val="002060"/>
                </a:solidFill>
              </a:rPr>
              <a:t>письменные задания выполняются на бумаге рельефно-точечным шрифтом Брайля или на компьютере со специализированным программным обеспечением для слепых, или надиктовываются ассистенту;</a:t>
            </a:r>
          </a:p>
          <a:p>
            <a:pPr marL="0" indent="0" algn="just">
              <a:buNone/>
            </a:pPr>
            <a:r>
              <a:rPr lang="ru-RU" sz="2900" b="1" dirty="0">
                <a:solidFill>
                  <a:srgbClr val="002060"/>
                </a:solidFill>
              </a:rPr>
              <a:t>поступающим для выполнения задания при необходимости предоставляется комплект письменных принадлежностей и бумага для письма рельефно-точечным шрифтом Брайля, компьютер со специализированным программным обеспечением для слепых;</a:t>
            </a:r>
          </a:p>
          <a:p>
            <a:pPr marL="0" indent="0" algn="just">
              <a:buNone/>
            </a:pPr>
            <a:r>
              <a:rPr lang="ru-RU" sz="2900" b="1" dirty="0">
                <a:solidFill>
                  <a:srgbClr val="C00000"/>
                </a:solidFill>
              </a:rPr>
              <a:t>б) для слабовидящих:</a:t>
            </a:r>
          </a:p>
          <a:p>
            <a:pPr marL="0" indent="0" algn="just">
              <a:buNone/>
            </a:pPr>
            <a:r>
              <a:rPr lang="ru-RU" sz="2900" b="1" dirty="0">
                <a:solidFill>
                  <a:srgbClr val="002060"/>
                </a:solidFill>
              </a:rPr>
              <a:t>обеспечивается индивидуальное равномерное освещение не менее 300 люкс;</a:t>
            </a:r>
          </a:p>
          <a:p>
            <a:pPr marL="0" indent="0" algn="just">
              <a:buNone/>
            </a:pPr>
            <a:r>
              <a:rPr lang="ru-RU" sz="2900" b="1" dirty="0">
                <a:solidFill>
                  <a:srgbClr val="002060"/>
                </a:solidFill>
              </a:rPr>
              <a:t>поступающим для выполнения задания при необходимости предоставляется увеличивающее устройство;</a:t>
            </a:r>
          </a:p>
          <a:p>
            <a:pPr marL="0" indent="0" algn="just">
              <a:buNone/>
            </a:pPr>
            <a:r>
              <a:rPr lang="ru-RU" sz="2900" b="1" dirty="0">
                <a:solidFill>
                  <a:srgbClr val="002060"/>
                </a:solidFill>
              </a:rPr>
              <a:t>задания для выполнения, а также инструкция о порядке проведения вступительных испытаний оформляются увеличенным шрифтом;</a:t>
            </a:r>
          </a:p>
          <a:p>
            <a:pPr marL="0" indent="0" algn="just">
              <a:buNone/>
            </a:pPr>
            <a:r>
              <a:rPr lang="ru-RU" sz="2900" b="1" dirty="0">
                <a:solidFill>
                  <a:srgbClr val="C00000"/>
                </a:solidFill>
              </a:rPr>
              <a:t>в) для глухих и слабослышащих:</a:t>
            </a:r>
          </a:p>
          <a:p>
            <a:pPr marL="0" indent="0" algn="just">
              <a:buNone/>
            </a:pPr>
            <a:r>
              <a:rPr lang="ru-RU" sz="2900" b="1" dirty="0">
                <a:solidFill>
                  <a:srgbClr val="002060"/>
                </a:solidFill>
              </a:rPr>
              <a:t>обеспечивается наличие звукоусиливающей аппаратуры коллективного пользования, при необходимости поступающим предоставляется звукоусиливающая аппаратура индивидуального пользования;</a:t>
            </a:r>
          </a:p>
          <a:p>
            <a:pPr marL="0" indent="0" algn="just">
              <a:buNone/>
            </a:pPr>
            <a:r>
              <a:rPr lang="ru-RU" sz="2900" b="1" dirty="0">
                <a:solidFill>
                  <a:srgbClr val="002060"/>
                </a:solidFill>
              </a:rPr>
              <a:t>г) для лиц с тяжелыми нарушениями речи, глухих, слабослышащих все вступительные испытания по желанию поступающих могут проводиться в письменной форме;</a:t>
            </a:r>
          </a:p>
          <a:p>
            <a:pPr marL="0" indent="0" algn="just">
              <a:buNone/>
            </a:pPr>
            <a:r>
              <a:rPr lang="ru-RU" sz="2900" b="1" dirty="0">
                <a:solidFill>
                  <a:srgbClr val="002060"/>
                </a:solidFill>
              </a:rPr>
              <a:t>д) для лиц с нарушениями опорно-двигательного аппарата (тяжелыми нарушениями двигательных функций верхних конечностей или отсутствием верхних конечностей):</a:t>
            </a:r>
          </a:p>
          <a:p>
            <a:pPr marL="0" indent="0" algn="just">
              <a:buNone/>
            </a:pPr>
            <a:r>
              <a:rPr lang="ru-RU" sz="2900" b="1" dirty="0" smtClean="0">
                <a:solidFill>
                  <a:srgbClr val="002060"/>
                </a:solidFill>
              </a:rPr>
              <a:t> - письменные </a:t>
            </a:r>
            <a:r>
              <a:rPr lang="ru-RU" sz="2900" b="1" dirty="0">
                <a:solidFill>
                  <a:srgbClr val="002060"/>
                </a:solidFill>
              </a:rPr>
              <a:t>задания выполняются на компьютере со специализированным программным обеспечением или надиктовываются ассистенту;</a:t>
            </a:r>
          </a:p>
          <a:p>
            <a:pPr marL="0" indent="0" algn="just">
              <a:buNone/>
            </a:pPr>
            <a:r>
              <a:rPr lang="ru-RU" sz="2900" b="1" dirty="0" smtClean="0">
                <a:solidFill>
                  <a:srgbClr val="002060"/>
                </a:solidFill>
              </a:rPr>
              <a:t> - по </a:t>
            </a:r>
            <a:r>
              <a:rPr lang="ru-RU" sz="2900" b="1" dirty="0">
                <a:solidFill>
                  <a:srgbClr val="002060"/>
                </a:solidFill>
              </a:rPr>
              <a:t>желанию поступающих все вступительные испытания могут проводиться в устной форме.</a:t>
            </a:r>
          </a:p>
          <a:p>
            <a:pPr algn="ctr"/>
            <a:endParaRPr lang="ru-RU" dirty="0"/>
          </a:p>
        </p:txBody>
      </p:sp>
      <p:sp>
        <p:nvSpPr>
          <p:cNvPr id="4" name="Заголовок 1"/>
          <p:cNvSpPr txBox="1">
            <a:spLocks/>
          </p:cNvSpPr>
          <p:nvPr/>
        </p:nvSpPr>
        <p:spPr>
          <a:xfrm>
            <a:off x="1688841" y="585217"/>
            <a:ext cx="9055358" cy="58596"/>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ru-RU" sz="2400" b="1" dirty="0" smtClean="0">
                <a:solidFill>
                  <a:srgbClr val="C00000"/>
                </a:solidFill>
              </a:rPr>
              <a:t>Вступительные испытания</a:t>
            </a:r>
            <a:endParaRPr lang="ru-RU" sz="2400" b="1" dirty="0">
              <a:solidFill>
                <a:srgbClr val="C00000"/>
              </a:solidFill>
            </a:endParaRPr>
          </a:p>
        </p:txBody>
      </p:sp>
    </p:spTree>
    <p:extLst>
      <p:ext uri="{BB962C8B-B14F-4D97-AF65-F5344CB8AC3E}">
        <p14:creationId xmlns:p14="http://schemas.microsoft.com/office/powerpoint/2010/main" val="179916940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нтеграл">
  <a:themeElements>
    <a:clrScheme name="Интеграл">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Интеграл">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Интеграл">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1420</TotalTime>
  <Words>1641</Words>
  <Application>Microsoft Office PowerPoint</Application>
  <PresentationFormat>Широкоэкранный</PresentationFormat>
  <Paragraphs>135</Paragraphs>
  <Slides>18</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18</vt:i4>
      </vt:variant>
    </vt:vector>
  </HeadingPairs>
  <TitlesOfParts>
    <vt:vector size="26" baseType="lpstr">
      <vt:lpstr>Arial</vt:lpstr>
      <vt:lpstr>Arial Black</vt:lpstr>
      <vt:lpstr>Calibri</vt:lpstr>
      <vt:lpstr>Times New Roman</vt:lpstr>
      <vt:lpstr>Tw Cen MT</vt:lpstr>
      <vt:lpstr>Tw Cen MT Condensed</vt:lpstr>
      <vt:lpstr>Wingdings 3</vt:lpstr>
      <vt:lpstr>Интеграл</vt:lpstr>
      <vt:lpstr>Программа вебинара</vt:lpstr>
      <vt:lpstr>Романова Татьяна Валерьевна, заместитель директора по инклюзивному образованию ГБПОУ «Нижегородский Губернский колледж» Киселева Екатерина Сергеевна, руководитель регионального центра инклюзивного образования «Равные возможности» ГБПОУ «Нижегородский Губернский колледж»</vt:lpstr>
      <vt:lpstr>Презентация PowerPoint</vt:lpstr>
      <vt:lpstr>Система профессионального образования  Нижегородской области </vt:lpstr>
      <vt:lpstr>Информационные ресурсы</vt:lpstr>
      <vt:lpstr>  8 шагов для поступления</vt:lpstr>
      <vt:lpstr>Вступительные испытания</vt:lpstr>
      <vt:lpstr>Презентация PowerPoint</vt:lpstr>
      <vt:lpstr>Презентация PowerPoint</vt:lpstr>
      <vt:lpstr>  Организация информирования поступающих</vt:lpstr>
      <vt:lpstr>Инклюзия в профессиональном образовании</vt:lpstr>
      <vt:lpstr>Проблемы, возникающие при получении инвалидами профессионального образования  </vt:lpstr>
      <vt:lpstr>Организация инклюзивного образовательного пространства  в ГБПОУ НГК</vt:lpstr>
      <vt:lpstr>Психолого – педагогическое сопровождение </vt:lpstr>
      <vt:lpstr>Использование дистанционных образовательных технологий</vt:lpstr>
      <vt:lpstr>Развитие инклюзивного образовательного пространства</vt:lpstr>
      <vt:lpstr>Доступная среда</vt:lpstr>
      <vt:lpstr>  ГБПОУ  «Нижегородский Губернский колледж»  Романова Татьяна Валерьевна,  заместитель директора ГБПОУ НГК по инклюзивному образованию, руководитель регионального центра развития движения «Абилимпикс»   Киселева Екатерина Сергеевна,  руководитель Регионального центра развития инклюзивного образования «Равные возможности»   8-831-218-22-12  (доб.323,322) cio@ngknn.ru Abelympno @ngknn.ru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Порядок поступления в профессиональные образовательные организации Нижегородской области</dc:title>
  <dc:creator>Пользователь Windows</dc:creator>
  <cp:lastModifiedBy>Пользователь Windows</cp:lastModifiedBy>
  <cp:revision>47</cp:revision>
  <cp:lastPrinted>2019-03-29T11:41:29Z</cp:lastPrinted>
  <dcterms:created xsi:type="dcterms:W3CDTF">2019-03-06T11:17:39Z</dcterms:created>
  <dcterms:modified xsi:type="dcterms:W3CDTF">2019-04-01T06:35:02Z</dcterms:modified>
</cp:coreProperties>
</file>