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74" r:id="rId18"/>
    <p:sldId id="272" r:id="rId19"/>
    <p:sldId id="273" r:id="rId20"/>
    <p:sldId id="275" r:id="rId21"/>
  </p:sldIdLst>
  <p:sldSz cx="9144000" cy="6858000" type="screen4x3"/>
  <p:notesSz cx="6858000" cy="9144000"/>
  <p:embeddedFontLst>
    <p:embeddedFont>
      <p:font typeface="Verdana" panose="020B0604030504040204" pitchFamily="3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Arial Black" panose="020B0A04020102020204" pitchFamily="34" charset="0"/>
      <p:bold r:id="rId31"/>
    </p:embeddedFont>
    <p:embeddedFont>
      <p:font typeface="Arial Unicode MS" panose="020B0604020202020204" pitchFamily="34" charset="-128"/>
      <p:regular r:id="rId32"/>
    </p:embeddedFont>
    <p:embeddedFont>
      <p:font typeface="Gill Sans" panose="020B0604020202020204" charset="0"/>
      <p:regular r:id="rId33"/>
      <p:bold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jHqJIn94Gfq4BfPcaoLiLMYcu/y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34545" autoAdjust="0"/>
  </p:normalViewPr>
  <p:slideViewPr>
    <p:cSldViewPr snapToGrid="0">
      <p:cViewPr varScale="1">
        <p:scale>
          <a:sx n="27" d="100"/>
          <a:sy n="27" d="100"/>
        </p:scale>
        <p:origin x="2986" y="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047283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>
                <a:latin typeface="+mn-lt"/>
              </a:rPr>
              <a:t>Добрый день, уважаемые коллеги</a:t>
            </a:r>
            <a:r>
              <a:rPr lang="ru-RU" sz="1200" dirty="0" smtClean="0">
                <a:latin typeface="+mn-lt"/>
              </a:rPr>
              <a:t>! Меня зовут Никонова Марина Васильевна, я Тифлопедагог, работаю в </a:t>
            </a:r>
            <a:r>
              <a:rPr lang="ru-RU" sz="1200" dirty="0" err="1" smtClean="0">
                <a:latin typeface="+mn-lt"/>
              </a:rPr>
              <a:t>Ниж</a:t>
            </a:r>
            <a:r>
              <a:rPr lang="ru-RU" sz="1200" dirty="0" smtClean="0">
                <a:latin typeface="+mn-lt"/>
              </a:rPr>
              <a:t>. Губернском Колледже.</a:t>
            </a:r>
            <a:endParaRPr dirty="0">
              <a:latin typeface="+mn-lt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>
                <a:latin typeface="+mn-lt"/>
              </a:rPr>
              <a:t>Сегодня мы поговорим о людях с нарушением зрения. </a:t>
            </a:r>
            <a:r>
              <a:rPr lang="ru-RU" sz="1200" dirty="0" smtClean="0">
                <a:latin typeface="+mn-lt"/>
              </a:rPr>
              <a:t>Тому кто видит, очень трудно представить как изучает мир слепой человек. </a:t>
            </a:r>
            <a:r>
              <a:rPr lang="ru-RU" sz="1200" dirty="0">
                <a:latin typeface="+mn-lt"/>
              </a:rPr>
              <a:t>Мы не сможем этого сделать только потому, что незрячие не смотрят на мир, они его ощущают при помощи других органов чувств. Эти чувства – слух, осязание, вкус, обоняние. </a:t>
            </a:r>
            <a:endParaRPr dirty="0">
              <a:latin typeface="+mn-lt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>
                <a:latin typeface="+mn-lt"/>
              </a:rPr>
              <a:t>Чтобы </a:t>
            </a:r>
            <a:r>
              <a:rPr lang="ru-RU" sz="1200" dirty="0" smtClean="0">
                <a:latin typeface="+mn-lt"/>
              </a:rPr>
              <a:t>понять  </a:t>
            </a:r>
            <a:r>
              <a:rPr lang="ru-RU" sz="1200" dirty="0">
                <a:latin typeface="+mn-lt"/>
              </a:rPr>
              <a:t>незрячих людей, попробуйте закрыть глаза и передвигаться по комнате. Вы начнёте натыкаться на мебель, на дверной косяк, услышите звук падающего стула, звук разбитого стакана. Почувствуйте лёгкий ветерок из форточки, Услышите, что в комнату вошёл человек и по голосу узнаете его </a:t>
            </a:r>
            <a:r>
              <a:rPr lang="ru-RU" sz="1200" dirty="0" smtClean="0">
                <a:latin typeface="+mn-lt"/>
              </a:rPr>
              <a:t>настроение</a:t>
            </a:r>
            <a:r>
              <a:rPr lang="ru-RU" sz="1200" dirty="0">
                <a:latin typeface="+mn-lt"/>
              </a:rPr>
              <a:t>. Всё это вы поймёте, за исключением, например, такого выражения, как «красное платье», «красивый пейзаж». И вот здесь мы начинаем </a:t>
            </a:r>
            <a:r>
              <a:rPr lang="ru-RU" sz="1200" dirty="0" smtClean="0">
                <a:latin typeface="+mn-lt"/>
              </a:rPr>
              <a:t>осознавать, </a:t>
            </a:r>
            <a:r>
              <a:rPr lang="ru-RU" sz="1200" dirty="0">
                <a:latin typeface="+mn-lt"/>
              </a:rPr>
              <a:t>что некоторые люди видят мир не так как мы.  </a:t>
            </a:r>
            <a:endParaRPr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5524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 smtClean="0"/>
              <a:t>- При </a:t>
            </a:r>
            <a:r>
              <a:rPr lang="ru-RU" sz="1200" dirty="0"/>
              <a:t>знакомстве с новым помещением необходимо дать словесное описание </a:t>
            </a:r>
            <a:r>
              <a:rPr lang="ru-RU" sz="1200" dirty="0" smtClean="0"/>
              <a:t>аудитории.</a:t>
            </a:r>
            <a:r>
              <a:rPr lang="ru-RU" sz="1200" baseline="0" dirty="0"/>
              <a:t> </a:t>
            </a:r>
            <a:r>
              <a:rPr lang="ru-RU" sz="1200" dirty="0" smtClean="0"/>
              <a:t>Например</a:t>
            </a:r>
            <a:r>
              <a:rPr lang="ru-RU" sz="1200" dirty="0"/>
              <a:t>, аудитория большая, прямо находиться стол педагога, слева 10 столов для студентов.</a:t>
            </a:r>
            <a:endParaRPr sz="1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 smtClean="0"/>
              <a:t>- Предлагая </a:t>
            </a:r>
            <a:r>
              <a:rPr lang="ru-RU" sz="1200" dirty="0"/>
              <a:t>незрячему сесть, не надо его усаживать, дёргать за руку - необходимо просто положить его руку на спинку стула.</a:t>
            </a:r>
            <a:endParaRPr sz="1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 smtClean="0"/>
              <a:t>- А </a:t>
            </a:r>
            <a:r>
              <a:rPr lang="ru-RU" sz="1200" dirty="0"/>
              <a:t>при передачи предметов – человека подводят к предмету или дают в руки.</a:t>
            </a:r>
            <a:endParaRPr sz="1200" dirty="0"/>
          </a:p>
        </p:txBody>
      </p:sp>
      <p:sp>
        <p:nvSpPr>
          <p:cNvPr id="156" name="Google Shape;15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54656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/>
              <a:t>Рассмотрим особенности учебной деятельности студентов.</a:t>
            </a:r>
            <a:endParaRPr sz="1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 smtClean="0"/>
              <a:t>-К </a:t>
            </a:r>
            <a:r>
              <a:rPr lang="ru-RU" sz="1200" dirty="0"/>
              <a:t>ним относится: замедленность процессов восприятия – это сказывается на темпе переключения внимания, снижении объёма и устойчивости </a:t>
            </a:r>
            <a:r>
              <a:rPr lang="ru-RU" sz="1200" dirty="0" smtClean="0"/>
              <a:t>внимания.</a:t>
            </a:r>
            <a:r>
              <a:rPr lang="ru-RU" sz="1200" baseline="0" dirty="0"/>
              <a:t> </a:t>
            </a:r>
            <a:r>
              <a:rPr lang="ru-RU" sz="1200" dirty="0" smtClean="0"/>
              <a:t>Т.е</a:t>
            </a:r>
            <a:r>
              <a:rPr lang="ru-RU" sz="1200" dirty="0"/>
              <a:t>. ребятам требуется многократное  повторение и возврат к повтору материала.</a:t>
            </a:r>
            <a:endParaRPr sz="1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 smtClean="0">
                <a:solidFill>
                  <a:srgbClr val="FF0000"/>
                </a:solidFill>
              </a:rPr>
              <a:t>- Схематизм </a:t>
            </a:r>
            <a:r>
              <a:rPr lang="ru-RU" sz="1200" dirty="0">
                <a:solidFill>
                  <a:srgbClr val="FF0000"/>
                </a:solidFill>
              </a:rPr>
              <a:t>зрительного </a:t>
            </a:r>
            <a:r>
              <a:rPr lang="ru-RU" sz="1200" dirty="0"/>
              <a:t>восприятия. </a:t>
            </a:r>
            <a:r>
              <a:rPr lang="ru-RU" sz="1200" dirty="0" smtClean="0"/>
              <a:t>Поэтому,</a:t>
            </a:r>
            <a:r>
              <a:rPr lang="ru-RU" sz="1200" baseline="0" dirty="0" smtClean="0"/>
              <a:t> а</a:t>
            </a:r>
            <a:r>
              <a:rPr lang="ru-RU" sz="1200" dirty="0" smtClean="0"/>
              <a:t>даптация </a:t>
            </a:r>
            <a:r>
              <a:rPr lang="ru-RU" sz="1200" dirty="0"/>
              <a:t>курса </a:t>
            </a:r>
            <a:r>
              <a:rPr lang="ru-RU" sz="1200" dirty="0" smtClean="0"/>
              <a:t>для</a:t>
            </a:r>
            <a:r>
              <a:rPr lang="ru-RU" sz="1200" baseline="0" dirty="0" smtClean="0"/>
              <a:t> незрячих </a:t>
            </a:r>
            <a:r>
              <a:rPr lang="ru-RU" sz="1200" dirty="0" smtClean="0"/>
              <a:t> должна </a:t>
            </a:r>
            <a:r>
              <a:rPr lang="ru-RU" sz="1200" dirty="0"/>
              <a:t>включать в себя все сохранные </a:t>
            </a:r>
            <a:r>
              <a:rPr lang="ru-RU" sz="1200" dirty="0" smtClean="0"/>
              <a:t>анализаторы.</a:t>
            </a:r>
            <a:r>
              <a:rPr lang="ru-RU" sz="1200" baseline="0" dirty="0"/>
              <a:t> </a:t>
            </a:r>
            <a:r>
              <a:rPr lang="ru-RU" sz="1200" dirty="0" smtClean="0"/>
              <a:t>В </a:t>
            </a:r>
            <a:r>
              <a:rPr lang="ru-RU" sz="1200" dirty="0"/>
              <a:t>частности рекомендуется использовать слуховое и осязательное восприятие. Использовать диктофоны, объёмный графический материал.</a:t>
            </a:r>
            <a:endParaRPr sz="1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 smtClean="0"/>
              <a:t>- В </a:t>
            </a:r>
            <a:r>
              <a:rPr lang="ru-RU" sz="1200" dirty="0"/>
              <a:t>начале обучения рекомендуется обсудить со студентом индивидуальные особенности образовательного процесса.</a:t>
            </a:r>
            <a:endParaRPr sz="1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/>
              <a:t>Это облегчит взаимопонимание между студентом и преподавателем.</a:t>
            </a:r>
            <a:endParaRPr sz="1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/>
              <a:t>Анализируя трудности обучения, коммуникации важно понимать, что многие ребята попали в колледж из </a:t>
            </a:r>
            <a:r>
              <a:rPr lang="ru-RU" sz="1200" dirty="0" smtClean="0"/>
              <a:t>школы-интерната</a:t>
            </a:r>
            <a:r>
              <a:rPr lang="ru-RU" sz="1200" baseline="0" dirty="0"/>
              <a:t> </a:t>
            </a:r>
            <a:r>
              <a:rPr lang="ru-RU" sz="1200" dirty="0" smtClean="0"/>
              <a:t>Как </a:t>
            </a:r>
            <a:r>
              <a:rPr lang="ru-RU" sz="1200" dirty="0"/>
              <a:t>правило, их круг общения там был довольно </a:t>
            </a:r>
            <a:r>
              <a:rPr lang="ru-RU" sz="1200" dirty="0" smtClean="0"/>
              <a:t>узок </a:t>
            </a:r>
            <a:r>
              <a:rPr lang="ru-RU" sz="1200" dirty="0"/>
              <a:t>и ограничивался с такими же незрячими </a:t>
            </a:r>
            <a:r>
              <a:rPr lang="ru-RU" sz="1200" dirty="0" smtClean="0"/>
              <a:t>ребятами.</a:t>
            </a:r>
            <a:r>
              <a:rPr lang="ru-RU" sz="1200" baseline="0" dirty="0"/>
              <a:t> </a:t>
            </a:r>
            <a:r>
              <a:rPr lang="ru-RU" sz="1200" dirty="0" smtClean="0"/>
              <a:t>Опыт </a:t>
            </a:r>
            <a:r>
              <a:rPr lang="ru-RU" sz="1200" dirty="0"/>
              <a:t>в социальных коммуникациях у них весьма ограничен.</a:t>
            </a:r>
            <a:endParaRPr sz="1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/>
              <a:t>Поэтому мы стараемся социализировать ребят, привлекая их к различным событиям колледжа.</a:t>
            </a:r>
            <a:endParaRPr sz="1200" dirty="0"/>
          </a:p>
        </p:txBody>
      </p:sp>
      <p:sp>
        <p:nvSpPr>
          <p:cNvPr id="162" name="Google Shape;1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97920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/>
              <a:t>Что необходимо, чтобы слабовидящий студент мог спокойно заниматься в аудитории.</a:t>
            </a:r>
            <a:endParaRPr sz="1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/>
              <a:t>Это освещение и увеличение. </a:t>
            </a:r>
            <a:endParaRPr sz="1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/>
              <a:t>При работе на компьютере для увеличения изображения используются приложение «Экранная лупа</a:t>
            </a:r>
            <a:r>
              <a:rPr lang="ru-RU" sz="1200" dirty="0" smtClean="0"/>
              <a:t>».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 smtClean="0"/>
              <a:t>Незрячие</a:t>
            </a:r>
            <a:r>
              <a:rPr lang="ru-RU" sz="1200" baseline="0" dirty="0" smtClean="0"/>
              <a:t> ребята используют голосовую программу </a:t>
            </a:r>
            <a:r>
              <a:rPr lang="en-US" sz="1200" baseline="0" dirty="0" smtClean="0"/>
              <a:t>JAWS</a:t>
            </a:r>
            <a:r>
              <a:rPr lang="ru-RU" sz="1200" baseline="0" dirty="0" smtClean="0"/>
              <a:t>. СО своими особенностями. Ударение не правильно ставит, падежи.  И, к сожалению, для такой специальности,  как программист, не всё озвучивает. Хорошо работает в </a:t>
            </a:r>
            <a:r>
              <a:rPr lang="ru-RU" sz="1200" baseline="0" dirty="0" err="1" smtClean="0"/>
              <a:t>вёрде</a:t>
            </a:r>
            <a:r>
              <a:rPr lang="ru-RU" sz="1200" baseline="0" dirty="0" smtClean="0"/>
              <a:t>, в </a:t>
            </a:r>
            <a:r>
              <a:rPr lang="ru-RU" sz="1200" baseline="0" dirty="0" err="1" smtClean="0"/>
              <a:t>экселе</a:t>
            </a:r>
            <a:r>
              <a:rPr lang="ru-RU" sz="1200" baseline="0" dirty="0" smtClean="0"/>
              <a:t>. Позволяет учиться многим специальностям. Есть, с нормальным интеллектом, и незрячие бизнесмены, преподаватели, юристы.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 dirty="0"/>
          </a:p>
        </p:txBody>
      </p:sp>
      <p:sp>
        <p:nvSpPr>
          <p:cNvPr id="168" name="Google Shape;16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98753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ru-RU" sz="1200" dirty="0"/>
              <a:t>Посмотрите, пожалуйста, небольшой ролик, как незрячий студент </a:t>
            </a:r>
            <a:r>
              <a:rPr lang="ru-RU" sz="1200" dirty="0" smtClean="0"/>
              <a:t>работает на компьютере.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ru-RU" sz="1200" dirty="0" smtClean="0"/>
              <a:t>Набор текста</a:t>
            </a:r>
            <a:r>
              <a:rPr lang="ru-RU" sz="1200" baseline="0" dirty="0" smtClean="0"/>
              <a:t> производится по принципу «слепой печати».</a:t>
            </a:r>
            <a:endParaRPr lang="ru-RU" sz="12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ru-RU" sz="1200" dirty="0" smtClean="0"/>
              <a:t>Голосовой помощник позволяет</a:t>
            </a:r>
            <a:r>
              <a:rPr lang="ru-RU" sz="1200" baseline="0" dirty="0" smtClean="0"/>
              <a:t> ориентироваться в экранных элементах.</a:t>
            </a:r>
            <a:endParaRPr lang="ru-RU" sz="1200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 dirty="0"/>
          </a:p>
        </p:txBody>
      </p:sp>
      <p:sp>
        <p:nvSpPr>
          <p:cNvPr id="174" name="Google Shape;17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41133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 smtClean="0"/>
              <a:t>При</a:t>
            </a:r>
            <a:r>
              <a:rPr lang="ru-RU" sz="1200" baseline="0" dirty="0" smtClean="0"/>
              <a:t> обучении слабовидящих и незрячих студентов главная проблема – это доступ к визуальной литературе и контроль знаний.</a:t>
            </a:r>
            <a:endParaRPr sz="1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 smtClean="0"/>
              <a:t> Как донести печатную информацию студентам.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Char char="-"/>
            </a:pPr>
            <a:r>
              <a:rPr lang="ru-RU" sz="1200" dirty="0" smtClean="0"/>
              <a:t>Ребята </a:t>
            </a:r>
            <a:r>
              <a:rPr lang="ru-RU" sz="1200" dirty="0"/>
              <a:t>сами могут найти материалы в Интернете, но преподавателю желательно точно дать автора и название статьи или книги</a:t>
            </a:r>
            <a:r>
              <a:rPr lang="ru-RU" sz="1200" dirty="0" smtClean="0"/>
              <a:t>, номер страницы,</a:t>
            </a:r>
            <a:r>
              <a:rPr lang="ru-RU" sz="1200" baseline="0" dirty="0" smtClean="0"/>
              <a:t> </a:t>
            </a:r>
            <a:r>
              <a:rPr lang="ru-RU" sz="1200" dirty="0" smtClean="0"/>
              <a:t> иначе </a:t>
            </a:r>
            <a:r>
              <a:rPr lang="ru-RU" sz="1200" dirty="0"/>
              <a:t>студенты просто </a:t>
            </a:r>
            <a:r>
              <a:rPr lang="ru-RU" sz="1200" dirty="0" smtClean="0"/>
              <a:t>потеряются в интернете. 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Char char="-"/>
            </a:pPr>
            <a:r>
              <a:rPr lang="ru-RU" sz="1200" dirty="0" smtClean="0"/>
              <a:t>Незрячие </a:t>
            </a:r>
            <a:r>
              <a:rPr lang="ru-RU" sz="1200" dirty="0"/>
              <a:t>могут книги отсканировать, с помощью </a:t>
            </a:r>
            <a:r>
              <a:rPr lang="ru-RU" sz="1200" dirty="0" err="1"/>
              <a:t>FineReader</a:t>
            </a:r>
            <a:r>
              <a:rPr lang="ru-RU" sz="1200" dirty="0" smtClean="0"/>
              <a:t>, перенести в текстовый формат  </a:t>
            </a:r>
            <a:r>
              <a:rPr lang="ru-RU" sz="1200" dirty="0"/>
              <a:t>и прочитать с помощью компьютера. </a:t>
            </a:r>
            <a:endParaRPr sz="1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 smtClean="0"/>
              <a:t>- Студенты </a:t>
            </a:r>
            <a:r>
              <a:rPr lang="ru-RU" sz="1200" dirty="0"/>
              <a:t>используют голосовые программы JAWS , NVDA.</a:t>
            </a:r>
            <a:endParaRPr sz="1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 smtClean="0"/>
              <a:t>- Не </a:t>
            </a:r>
            <a:r>
              <a:rPr lang="ru-RU" sz="1200" dirty="0"/>
              <a:t>препятствуйте ребятам попросить кого-то прочитать материал вслух. </a:t>
            </a:r>
            <a:endParaRPr sz="1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 smtClean="0"/>
              <a:t>- Можно </a:t>
            </a:r>
            <a:r>
              <a:rPr lang="ru-RU" sz="1200" dirty="0"/>
              <a:t>давать лекции в электронном виде, в виде распечатки увеличенным шрифтом, либо шрифтом Брайля.</a:t>
            </a:r>
            <a:endParaRPr sz="1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/>
              <a:t>Для этого Вы можете заранее обратиться ко мне. </a:t>
            </a:r>
            <a:endParaRPr sz="1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/>
              <a:t>Я перевожу учебный материал в специальный формат </a:t>
            </a:r>
            <a:r>
              <a:rPr lang="ru-RU" sz="1200" dirty="0" smtClean="0"/>
              <a:t>, немного адаптируя, и </a:t>
            </a:r>
            <a:r>
              <a:rPr lang="ru-RU" sz="1200" dirty="0"/>
              <a:t>распечатываю на специальный принтер </a:t>
            </a:r>
            <a:r>
              <a:rPr lang="ru-RU" sz="1200" dirty="0" smtClean="0"/>
              <a:t> </a:t>
            </a:r>
            <a:r>
              <a:rPr lang="ru-RU" sz="1200" dirty="0"/>
              <a:t>шрифтом Брайля.</a:t>
            </a:r>
            <a:endParaRPr sz="1200" dirty="0"/>
          </a:p>
        </p:txBody>
      </p:sp>
      <p:sp>
        <p:nvSpPr>
          <p:cNvPr id="183" name="Google Shape;18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27101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 smtClean="0"/>
              <a:t> Несколько рекомендаций как подготовить текстовый материал.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Char char="-"/>
            </a:pPr>
            <a:r>
              <a:rPr lang="ru-RU" sz="1200" dirty="0" smtClean="0"/>
              <a:t>Размер шрифта не менее 16 </a:t>
            </a:r>
            <a:r>
              <a:rPr lang="ru-RU" sz="1200" dirty="0" err="1" smtClean="0"/>
              <a:t>пт</a:t>
            </a:r>
            <a:r>
              <a:rPr lang="ru-RU" sz="1200" dirty="0" smtClean="0"/>
              <a:t>;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Char char="-"/>
            </a:pPr>
            <a:r>
              <a:rPr lang="ru-RU" sz="1200" dirty="0" smtClean="0"/>
              <a:t>Всеми любимый шрифт </a:t>
            </a:r>
            <a:r>
              <a:rPr lang="ru-RU" sz="1200" dirty="0" smtClean="0"/>
              <a:t>Таймс</a:t>
            </a:r>
            <a:r>
              <a:rPr lang="ru-RU" sz="1200" baseline="0" dirty="0" smtClean="0"/>
              <a:t> Нью Роман</a:t>
            </a:r>
            <a:r>
              <a:rPr lang="ru-RU" sz="1200" baseline="0" dirty="0" smtClean="0"/>
              <a:t>, заменять на </a:t>
            </a:r>
            <a:r>
              <a:rPr lang="en-US" sz="1200" baseline="0" dirty="0" smtClean="0"/>
              <a:t>ARIAL Black</a:t>
            </a:r>
            <a:r>
              <a:rPr lang="ru-RU" sz="1200" baseline="0" dirty="0" smtClean="0"/>
              <a:t>; так как всякие завитки осложняют чтение;</a:t>
            </a:r>
            <a:endParaRPr lang="en-US" sz="1200" baseline="0" dirty="0" smtClean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Char char="-"/>
            </a:pPr>
            <a:r>
              <a:rPr lang="ru-RU" sz="1200" dirty="0" smtClean="0"/>
              <a:t>К сожалению,</a:t>
            </a:r>
            <a:r>
              <a:rPr lang="ru-RU" sz="1200" baseline="0" dirty="0" smtClean="0"/>
              <a:t> фотографии и сканы страниц текста нельзя преобразовать в шрифт Брайля. Это надо учесть. 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Char char="-"/>
            </a:pPr>
            <a:r>
              <a:rPr lang="ru-RU" sz="1200" baseline="0" dirty="0" smtClean="0"/>
              <a:t>кроссворды, задания на соотнесение, следует размещать построчно;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Char char="-"/>
            </a:pPr>
            <a:r>
              <a:rPr lang="ru-RU" sz="1200" baseline="0" dirty="0" smtClean="0"/>
              <a:t>Графики и рисунки замещать альтернативным текстом.</a:t>
            </a:r>
            <a:endParaRPr sz="1200" dirty="0"/>
          </a:p>
        </p:txBody>
      </p:sp>
      <p:sp>
        <p:nvSpPr>
          <p:cNvPr id="197" name="Google Shape;19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683598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 smtClean="0"/>
              <a:t>Для проведения контроля знаний можно: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Char char="-"/>
            </a:pPr>
            <a:r>
              <a:rPr lang="ru-RU" sz="1200" dirty="0" smtClean="0"/>
              <a:t>Использовать аудио тесты,</a:t>
            </a:r>
            <a:r>
              <a:rPr lang="ru-RU" sz="1200" baseline="0" dirty="0" smtClean="0"/>
              <a:t> содержащие вопросы и задания, записанные через определённый временной интервал;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Char char="-"/>
            </a:pPr>
            <a:r>
              <a:rPr lang="ru-RU" sz="1200" baseline="0" dirty="0" smtClean="0"/>
              <a:t>Заменить письменную работу, устным ответом;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Char char="-"/>
            </a:pPr>
            <a:r>
              <a:rPr lang="ru-RU" sz="1200" baseline="0" dirty="0" smtClean="0"/>
              <a:t>При проверке письменных работ надо учесть, что шрифт Брайля немного отличается от обычного шрифта. ( могут быть грамматические ошибки)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Char char="-"/>
            </a:pPr>
            <a:r>
              <a:rPr lang="ru-RU" sz="1200" baseline="0" dirty="0" smtClean="0"/>
              <a:t>студент пишет по Брайлю, и сам зачитывает ответ;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Char char="-"/>
            </a:pPr>
            <a:r>
              <a:rPr lang="ru-RU" sz="1200" baseline="0" dirty="0" smtClean="0"/>
              <a:t>Учитывайте, что студентам с нарушением зрения требуется больше времени для подготовки. Будьте, пожалуйста, терпимы!</a:t>
            </a:r>
            <a:endParaRPr sz="1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 dirty="0"/>
          </a:p>
        </p:txBody>
      </p:sp>
      <p:sp>
        <p:nvSpPr>
          <p:cNvPr id="203" name="Google Shape;2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517629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 smtClean="0"/>
              <a:t>Процесс</a:t>
            </a:r>
            <a:r>
              <a:rPr lang="ru-RU" sz="1200" baseline="0" dirty="0" smtClean="0"/>
              <a:t> обучения не зрячих облегчает современная техника.</a:t>
            </a:r>
            <a:endParaRPr lang="ru-RU" sz="1200" dirty="0" smtClean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 smtClean="0"/>
              <a:t>На </a:t>
            </a:r>
            <a:r>
              <a:rPr lang="ru-RU" sz="1200" dirty="0" smtClean="0"/>
              <a:t>этом слайде вы </a:t>
            </a:r>
            <a:r>
              <a:rPr lang="ru-RU" sz="1200" dirty="0" smtClean="0"/>
              <a:t>видите Дисплей</a:t>
            </a:r>
            <a:r>
              <a:rPr lang="ru-RU" sz="1200" baseline="0" dirty="0" smtClean="0"/>
              <a:t> </a:t>
            </a:r>
            <a:r>
              <a:rPr lang="ru-RU" sz="1200" baseline="0" dirty="0" smtClean="0"/>
              <a:t>Брайля – устройство для вывода текста на </a:t>
            </a:r>
            <a:r>
              <a:rPr lang="ru-RU" sz="1200" baseline="0" dirty="0" smtClean="0"/>
              <a:t>ощупь в виде точек.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30701521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 smtClean="0"/>
              <a:t>Здесь вы видите </a:t>
            </a:r>
            <a:r>
              <a:rPr lang="ru-RU" sz="1200" dirty="0" err="1" smtClean="0"/>
              <a:t>Тифлофлешплеер</a:t>
            </a:r>
            <a:r>
              <a:rPr lang="ru-RU" sz="1200" dirty="0" smtClean="0"/>
              <a:t>, для записи </a:t>
            </a:r>
            <a:r>
              <a:rPr lang="ru-RU" sz="1200" dirty="0" smtClean="0"/>
              <a:t>аудиофайлов.</a:t>
            </a: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 smtClean="0"/>
              <a:t>С</a:t>
            </a:r>
            <a:r>
              <a:rPr lang="ru-RU" sz="1200" baseline="0" dirty="0" smtClean="0"/>
              <a:t> ним удобно</a:t>
            </a:r>
            <a:r>
              <a:rPr lang="ru-RU" sz="1200" dirty="0" smtClean="0"/>
              <a:t> </a:t>
            </a:r>
            <a:r>
              <a:rPr lang="ru-RU" sz="1200" dirty="0" smtClean="0"/>
              <a:t>записывать </a:t>
            </a:r>
            <a:r>
              <a:rPr lang="ru-RU" sz="1200" dirty="0" smtClean="0"/>
              <a:t>и </a:t>
            </a:r>
            <a:r>
              <a:rPr lang="ru-RU" sz="1200" dirty="0" smtClean="0"/>
              <a:t>воспроизводить лекции.</a:t>
            </a:r>
            <a:r>
              <a:rPr lang="ru-RU" sz="1200" baseline="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51185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ru-RU" sz="1200" baseline="0" dirty="0" smtClean="0"/>
              <a:t>Это не техника, </a:t>
            </a:r>
            <a:r>
              <a:rPr lang="ru-RU" sz="1200" baseline="0" dirty="0" smtClean="0"/>
              <a:t>а </a:t>
            </a:r>
            <a:r>
              <a:rPr lang="ru-RU" sz="1200" baseline="0" dirty="0" smtClean="0"/>
              <a:t>прибор для письма. В него вставляется специальная плотная тетрадь. 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ru-RU" sz="1200" baseline="0" dirty="0" smtClean="0"/>
              <a:t>В каждой ячейке пишется </a:t>
            </a:r>
            <a:r>
              <a:rPr lang="ru-RU" sz="1200" baseline="0" dirty="0" smtClean="0"/>
              <a:t>буква, комбинированная </a:t>
            </a:r>
            <a:r>
              <a:rPr lang="ru-RU" sz="1200" baseline="0" dirty="0" smtClean="0"/>
              <a:t>из 6 точек. Пишется справа налево, переворачивается и читается слева на право.</a:t>
            </a:r>
            <a:endParaRPr lang="ru-RU" sz="1200" dirty="0" smtClean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sz="1200" dirty="0" smtClean="0"/>
          </a:p>
        </p:txBody>
      </p:sp>
    </p:spTree>
    <p:extLst>
      <p:ext uri="{BB962C8B-B14F-4D97-AF65-F5344CB8AC3E}">
        <p14:creationId xmlns:p14="http://schemas.microsoft.com/office/powerpoint/2010/main" val="2669523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>
                <a:latin typeface="+mn-lt"/>
              </a:rPr>
              <a:t>Давайте, сначала определимся с понятием “нарушение зрения</a:t>
            </a:r>
            <a:r>
              <a:rPr lang="ru-RU" sz="1200" dirty="0" smtClean="0">
                <a:latin typeface="+mn-lt"/>
              </a:rPr>
              <a:t>”. Практика </a:t>
            </a:r>
            <a:r>
              <a:rPr lang="ru-RU" sz="1200" dirty="0">
                <a:latin typeface="+mn-lt"/>
              </a:rPr>
              <a:t>показывает, что далеко не каждый человек знает, что такое острота зрения. А острота зрения- это способность  глаза видеть две светящиеся точки при минимальном расстоянии между ними. </a:t>
            </a:r>
            <a:endParaRPr sz="1200" dirty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 smtClean="0">
                <a:latin typeface="+mn-lt"/>
              </a:rPr>
              <a:t>Существует интересный </a:t>
            </a:r>
            <a:r>
              <a:rPr lang="ru-RU" sz="1200" dirty="0" smtClean="0">
                <a:latin typeface="+mn-lt"/>
              </a:rPr>
              <a:t>факт</a:t>
            </a:r>
            <a:r>
              <a:rPr lang="en-US" sz="1200" dirty="0" smtClean="0">
                <a:latin typeface="+mn-lt"/>
              </a:rPr>
              <a:t> -</a:t>
            </a:r>
            <a:r>
              <a:rPr lang="ru-RU" sz="1200" dirty="0" smtClean="0">
                <a:latin typeface="+mn-lt"/>
              </a:rPr>
              <a:t> </a:t>
            </a:r>
            <a:r>
              <a:rPr lang="ru-RU" sz="1200" dirty="0">
                <a:latin typeface="+mn-lt"/>
              </a:rPr>
              <a:t>в древние времена остроту зрения проверяли по созвездию Большой Медведицы в ночном небе. </a:t>
            </a:r>
            <a:r>
              <a:rPr lang="ru-RU" sz="1200" dirty="0" smtClean="0">
                <a:latin typeface="+mn-lt"/>
              </a:rPr>
              <a:t>Это </a:t>
            </a:r>
            <a:r>
              <a:rPr lang="ru-RU" sz="1200" dirty="0">
                <a:latin typeface="+mn-lt"/>
              </a:rPr>
              <a:t>созвездие практически всегда видно на ночном небе. </a:t>
            </a:r>
            <a:r>
              <a:rPr lang="ru-RU" sz="1200" baseline="0" dirty="0">
                <a:latin typeface="+mn-lt"/>
              </a:rPr>
              <a:t> </a:t>
            </a:r>
            <a:r>
              <a:rPr lang="ru-RU" sz="1200" dirty="0" smtClean="0">
                <a:latin typeface="+mn-lt"/>
              </a:rPr>
              <a:t>Рядом </a:t>
            </a:r>
            <a:r>
              <a:rPr lang="ru-RU" sz="1200" dirty="0">
                <a:latin typeface="+mn-lt"/>
              </a:rPr>
              <a:t>со второй звездой от конца «ручки </a:t>
            </a:r>
            <a:r>
              <a:rPr lang="ru-RU" sz="1200" dirty="0" smtClean="0">
                <a:latin typeface="+mn-lt"/>
              </a:rPr>
              <a:t>ковша»</a:t>
            </a:r>
            <a:r>
              <a:rPr lang="en-US" sz="1200" dirty="0" smtClean="0">
                <a:latin typeface="+mn-lt"/>
              </a:rPr>
              <a:t> </a:t>
            </a:r>
            <a:r>
              <a:rPr lang="ru-RU" sz="1200" dirty="0" smtClean="0">
                <a:latin typeface="+mn-lt"/>
              </a:rPr>
              <a:t>находится еще</a:t>
            </a:r>
            <a:r>
              <a:rPr lang="ru-RU" sz="1200" baseline="0" dirty="0" smtClean="0">
                <a:latin typeface="+mn-lt"/>
              </a:rPr>
              <a:t> одна, </a:t>
            </a:r>
            <a:r>
              <a:rPr lang="ru-RU" sz="1200" dirty="0" smtClean="0">
                <a:latin typeface="+mn-lt"/>
              </a:rPr>
              <a:t>малозаметная </a:t>
            </a:r>
            <a:r>
              <a:rPr lang="ru-RU" sz="1200" dirty="0">
                <a:latin typeface="+mn-lt"/>
              </a:rPr>
              <a:t>небольшая </a:t>
            </a:r>
            <a:r>
              <a:rPr lang="ru-RU" sz="1200" dirty="0" smtClean="0">
                <a:latin typeface="+mn-lt"/>
              </a:rPr>
              <a:t>звезда. </a:t>
            </a:r>
            <a:r>
              <a:rPr lang="ru-RU" sz="1200" baseline="0" dirty="0" smtClean="0">
                <a:latin typeface="+mn-lt"/>
              </a:rPr>
              <a:t> </a:t>
            </a:r>
            <a:r>
              <a:rPr lang="ru-RU" sz="1200" dirty="0" smtClean="0">
                <a:latin typeface="+mn-lt"/>
              </a:rPr>
              <a:t>Способность </a:t>
            </a:r>
            <a:r>
              <a:rPr lang="ru-RU" sz="1200" dirty="0">
                <a:latin typeface="+mn-lt"/>
              </a:rPr>
              <a:t>видеть эту </a:t>
            </a:r>
            <a:r>
              <a:rPr lang="ru-RU" sz="1200" dirty="0" smtClean="0">
                <a:latin typeface="+mn-lt"/>
              </a:rPr>
              <a:t>вторую </a:t>
            </a:r>
            <a:r>
              <a:rPr lang="ru-RU" sz="1200" dirty="0">
                <a:latin typeface="+mn-lt"/>
              </a:rPr>
              <a:t>звезду считалась традиционным способом проверки зрения, условной нормой. </a:t>
            </a:r>
            <a:endParaRPr sz="1200" dirty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>
                <a:latin typeface="+mn-lt"/>
              </a:rPr>
              <a:t>В наши дни степень нарушения зрительной функции определяется по уровню снижения остроты зрения по десятой строке специальной таблицы с пяти метров. Нормальное зрение – это единица.</a:t>
            </a:r>
            <a:endParaRPr sz="1200" dirty="0">
              <a:latin typeface="+mn-lt"/>
            </a:endParaRPr>
          </a:p>
        </p:txBody>
      </p:sp>
      <p:sp>
        <p:nvSpPr>
          <p:cNvPr id="106" name="Google Shape;10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605981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 smtClean="0"/>
              <a:t>Уважаемые коллеги, от нас с</a:t>
            </a:r>
            <a:r>
              <a:rPr lang="ru-RU" sz="1200" baseline="0" dirty="0" smtClean="0"/>
              <a:t> вами, зависит </a:t>
            </a:r>
            <a:r>
              <a:rPr lang="ru-RU" sz="1200" b="1" baseline="0" dirty="0" smtClean="0"/>
              <a:t>качество</a:t>
            </a:r>
            <a:r>
              <a:rPr lang="ru-RU" sz="1200" baseline="0" dirty="0" smtClean="0"/>
              <a:t> процесса обучения </a:t>
            </a:r>
            <a:r>
              <a:rPr lang="ru-RU" sz="1200" dirty="0" smtClean="0"/>
              <a:t>людей с ограниченными возможностями.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sz="1200" baseline="0" dirty="0" smtClean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baseline="0" dirty="0" smtClean="0"/>
              <a:t>В Международный день инвалидов, Президент России Владимир Путин на встрече с представителями общественных организаций инвалидов сказал: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baseline="0" dirty="0" smtClean="0"/>
              <a:t>Важно, чтобы для них во всех российских регионах </a:t>
            </a:r>
            <a:r>
              <a:rPr lang="ru-RU" sz="1200" baseline="0" smtClean="0"/>
              <a:t>были созданы: </a:t>
            </a:r>
            <a:r>
              <a:rPr lang="ru-RU" sz="1200" baseline="0" dirty="0" err="1" smtClean="0"/>
              <a:t>безбарьерная</a:t>
            </a:r>
            <a:r>
              <a:rPr lang="ru-RU" sz="1200" baseline="0" dirty="0" smtClean="0"/>
              <a:t> среда, рабочие места и не только. 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baseline="0" dirty="0" smtClean="0"/>
              <a:t>Он подчеркнул: такие люди должны чувствовать себя комфортно.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sz="1200" baseline="0" dirty="0" smtClean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 smtClean="0"/>
              <a:t>Вот</a:t>
            </a:r>
            <a:r>
              <a:rPr lang="ru-RU" sz="1200" baseline="0" dirty="0" smtClean="0"/>
              <a:t> и всё, что я хотела сегодня рассказать.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baseline="0" dirty="0" smtClean="0"/>
              <a:t>Со мной можно связаться по телефону Колледжа.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baseline="0" dirty="0" smtClean="0"/>
              <a:t>Спасибо за внимание.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1582832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>
                <a:latin typeface="+mn-lt"/>
              </a:rPr>
              <a:t>С медицинской точки зрения существует такие </a:t>
            </a:r>
            <a:r>
              <a:rPr lang="ru-RU" sz="1200" dirty="0" smtClean="0">
                <a:latin typeface="+mn-lt"/>
              </a:rPr>
              <a:t>понятия, </a:t>
            </a:r>
            <a:r>
              <a:rPr lang="ru-RU" sz="1200" dirty="0">
                <a:latin typeface="+mn-lt"/>
              </a:rPr>
              <a:t>как слепота и </a:t>
            </a:r>
            <a:r>
              <a:rPr lang="ru-RU" sz="1200" dirty="0" smtClean="0">
                <a:latin typeface="+mn-lt"/>
              </a:rPr>
              <a:t>слабовидение. Слепые – это люди с полным отсутствием зрительных ощущений. Тотально-слепые -</a:t>
            </a:r>
            <a:r>
              <a:rPr lang="ru-RU" sz="1200" baseline="0" dirty="0" smtClean="0">
                <a:latin typeface="+mn-lt"/>
              </a:rPr>
              <a:t> люди, которые не различают свет от темноты. Слабовидящие – это понятно, люди которые слабо видят от 20-40%.  </a:t>
            </a:r>
            <a:endParaRPr sz="1200" dirty="0">
              <a:latin typeface="+mn-lt"/>
            </a:endParaRPr>
          </a:p>
        </p:txBody>
      </p:sp>
      <p:sp>
        <p:nvSpPr>
          <p:cNvPr id="114" name="Google Shape;1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14141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>
                <a:latin typeface="+mn-lt"/>
              </a:rPr>
              <a:t>Причин нарушения зрения довольно много – это и экология, образ жизни</a:t>
            </a:r>
            <a:r>
              <a:rPr lang="ru-RU" sz="1200" dirty="0" smtClean="0">
                <a:latin typeface="+mn-lt"/>
              </a:rPr>
              <a:t>,</a:t>
            </a:r>
            <a:r>
              <a:rPr lang="ru-RU" sz="1200" baseline="0" dirty="0" smtClean="0">
                <a:latin typeface="+mn-lt"/>
              </a:rPr>
              <a:t> травмы, осложнения после болезней</a:t>
            </a:r>
            <a:r>
              <a:rPr lang="ru-RU" sz="1200" dirty="0" smtClean="0">
                <a:latin typeface="+mn-lt"/>
              </a:rPr>
              <a:t>. Потерять зрение может любой.  </a:t>
            </a:r>
            <a:r>
              <a:rPr lang="ru-RU" sz="1200" dirty="0">
                <a:latin typeface="+mn-lt"/>
              </a:rPr>
              <a:t>Это не тема </a:t>
            </a:r>
            <a:r>
              <a:rPr lang="ru-RU" sz="1200" dirty="0" smtClean="0">
                <a:latin typeface="+mn-lt"/>
              </a:rPr>
              <a:t>нашей</a:t>
            </a:r>
            <a:r>
              <a:rPr lang="ru-RU" sz="1200" baseline="0" dirty="0" smtClean="0">
                <a:latin typeface="+mn-lt"/>
              </a:rPr>
              <a:t> беседы</a:t>
            </a:r>
            <a:r>
              <a:rPr lang="ru-RU" sz="1200" dirty="0" smtClean="0">
                <a:latin typeface="+mn-lt"/>
              </a:rPr>
              <a:t>, </a:t>
            </a:r>
            <a:r>
              <a:rPr lang="ru-RU" sz="1200" dirty="0">
                <a:latin typeface="+mn-lt"/>
              </a:rPr>
              <a:t>поэтому мы не будем останавливаться на этом</a:t>
            </a:r>
            <a:r>
              <a:rPr lang="ru-RU" sz="1200" dirty="0" smtClean="0">
                <a:latin typeface="+mn-lt"/>
              </a:rPr>
              <a:t>. Нас </a:t>
            </a:r>
            <a:r>
              <a:rPr lang="ru-RU" sz="1200" dirty="0">
                <a:latin typeface="+mn-lt"/>
              </a:rPr>
              <a:t>интересуют другие аспекты жизни незрячих людей и слабовидящих.</a:t>
            </a:r>
            <a:endParaRPr sz="1200" dirty="0">
              <a:latin typeface="+mn-lt"/>
            </a:endParaRPr>
          </a:p>
        </p:txBody>
      </p:sp>
      <p:sp>
        <p:nvSpPr>
          <p:cNvPr id="122" name="Google Shape;12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02135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dirty="0">
                <a:latin typeface="+mn-lt"/>
              </a:rPr>
              <a:t>Слепого человека отличить в толпе людей не сложно, это как правило человек в чёрных очках и с белой тростью. </a:t>
            </a:r>
            <a:r>
              <a:rPr lang="ru-RU" dirty="0" smtClean="0">
                <a:latin typeface="+mn-lt"/>
              </a:rPr>
              <a:t>Это не палка, как некоторые говорят, это трость. Она </a:t>
            </a:r>
            <a:r>
              <a:rPr lang="ru-RU" dirty="0">
                <a:latin typeface="+mn-lt"/>
              </a:rPr>
              <a:t>имеет большое значение в жизни слабовидящих и слепых людей. Трость необходима для самостоятельного передвижения по городу или в большом помещении. И к тому же, показывает окружающим, для адекватного восприятия, что человек не видит.  Кстати, владеть тростью – это целая технология. </a:t>
            </a:r>
            <a:endParaRPr dirty="0">
              <a:latin typeface="+mn-lt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dirty="0">
                <a:latin typeface="+mn-lt"/>
              </a:rPr>
              <a:t>Слабовидящего человека отличает неуверенная походка, обычно имеется асимметрия глаз, или «неправильный взгляд». Слабовидение –это низкая острота зрения. Кто – то лучше видит центр, у кого – то боковое зрение лучше, у третьего – нижняя часть поля зрения работает. </a:t>
            </a:r>
            <a:r>
              <a:rPr lang="ru-RU" dirty="0" smtClean="0">
                <a:latin typeface="+mn-lt"/>
              </a:rPr>
              <a:t>Слабовидящие могут читать крупный плоский шрифт.</a:t>
            </a:r>
            <a:endParaRPr dirty="0">
              <a:latin typeface="+mn-lt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dirty="0">
                <a:latin typeface="+mn-lt"/>
              </a:rPr>
              <a:t> </a:t>
            </a:r>
            <a:endParaRPr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5200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 smtClean="0"/>
              <a:t>Учебный</a:t>
            </a:r>
            <a:r>
              <a:rPr lang="ru-RU" sz="1200" baseline="0" dirty="0" smtClean="0"/>
              <a:t> принтер </a:t>
            </a:r>
            <a:r>
              <a:rPr lang="ru-RU" sz="1200" baseline="0" dirty="0" smtClean="0"/>
              <a:t>Брайля.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Слепые учатся по системе Брайля – это рельефно-точечный шрифт. Их познавательная деятельность не зрительно – слуховая, как у зрячих, а тактильно – слуховая. И учение по системе Брайля – это целая технология. Вот такие книги читают ребята. К примеру, 4 книги «Война и мир» Л.</a:t>
            </a:r>
            <a:r>
              <a:rPr lang="ru-RU" sz="12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Н. Толстого соответствует 28 книгам по Брайлю. Шрифт Брайля – это основное средство получения информации, после аудио носителей.</a:t>
            </a:r>
            <a:r>
              <a:rPr lang="ru-RU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Каждая буква комбинируется из 6 точек. Это целый алгоритм, как надо распознавать, читать, развивать скорость. Здесь своя методика. Сейчас, к сожалению, это по - тихонько уходит, так как мало становиться преподавателей. Говорят, пусть незрячие слушают, но в детстве нам говорили, что надо много читать для развития, для повышения  грамотности. Вот с незрячими детьми тоже самое. Кстати, считается, что текстовая информация усваивается лучше.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sz="1200" b="0" i="0" u="none" strike="noStrike" cap="non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Меня один слепой студент просит печатать материал, я вижу, что это для него как глоток воздуха. Он устаёт получать информацию, постоянно слушая. А книг по Брайлю мало, практически нет,  особенно для СПО. И вы скажете – а как нам быть если в наше учреждение придёт учиться незрячий студент. Все просто – вы обратитесь к нам в центр, ко мне. И я вам с удовольствием подготовлю печатный материал по Брайлю, который вы предоставите. Не книгу, конечно, распечатаю, а лекционный материал, карточки и так далее. Так же английские тексты, задания.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 dirty="0"/>
          </a:p>
        </p:txBody>
      </p:sp>
      <p:sp>
        <p:nvSpPr>
          <p:cNvPr id="189" name="Google Shape;18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19766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/>
              <a:t>Как </a:t>
            </a:r>
            <a:r>
              <a:rPr lang="ru-RU" sz="1200" dirty="0" smtClean="0"/>
              <a:t>правило, </a:t>
            </a:r>
            <a:r>
              <a:rPr lang="ru-RU" sz="1200" dirty="0"/>
              <a:t>незрячие люди </a:t>
            </a:r>
            <a:r>
              <a:rPr lang="ru-RU" sz="1200" dirty="0" smtClean="0"/>
              <a:t>психологически не отличаются от зрячих , но обладают некоторыми</a:t>
            </a:r>
            <a:r>
              <a:rPr lang="ru-RU" sz="1200" baseline="0" dirty="0" smtClean="0"/>
              <a:t> </a:t>
            </a:r>
            <a:r>
              <a:rPr lang="ru-RU" sz="1200" dirty="0" smtClean="0"/>
              <a:t>особенностями</a:t>
            </a:r>
            <a:r>
              <a:rPr lang="ru-RU" sz="1200" dirty="0"/>
              <a:t>. </a:t>
            </a:r>
            <a:r>
              <a:rPr lang="ru-RU" sz="1200" dirty="0" smtClean="0"/>
              <a:t>Часто </a:t>
            </a:r>
            <a:r>
              <a:rPr lang="ru-RU" sz="1200" dirty="0"/>
              <a:t>наблюдаются отклонения во всех  видах познавательной деятельности. </a:t>
            </a:r>
            <a:r>
              <a:rPr lang="ru-RU" sz="1200" dirty="0" smtClean="0"/>
              <a:t>У </a:t>
            </a:r>
            <a:r>
              <a:rPr lang="ru-RU" sz="1200" dirty="0"/>
              <a:t>таких людей процесс понимания образа предмета не может основываться на опыте зрительных восприятий. </a:t>
            </a:r>
            <a:r>
              <a:rPr lang="ru-RU" sz="1200" dirty="0" smtClean="0"/>
              <a:t>Студенту </a:t>
            </a:r>
            <a:r>
              <a:rPr lang="ru-RU" sz="1200" dirty="0"/>
              <a:t>приходится заучивать материал, не имея возможности понять его в полной мере. </a:t>
            </a:r>
            <a:r>
              <a:rPr lang="ru-RU" sz="1200" dirty="0" smtClean="0"/>
              <a:t>   В </a:t>
            </a:r>
            <a:r>
              <a:rPr lang="ru-RU" sz="1200" dirty="0"/>
              <a:t>социальном отношении человек приобретает неуверенность, перестаёт ориентироваться в пространстве, есть трудности в самообслуживании,  склонность к самоизоляции</a:t>
            </a:r>
            <a:r>
              <a:rPr lang="ru-RU" sz="1200" dirty="0" smtClean="0"/>
              <a:t>. Чтобы этого избегать,</a:t>
            </a:r>
            <a:r>
              <a:rPr lang="ru-RU" sz="1200" baseline="0" dirty="0" smtClean="0"/>
              <a:t> мы стараемся привлекать ребят к участию в мероприятиях колледжа.</a:t>
            </a:r>
            <a:endParaRPr sz="1200" dirty="0"/>
          </a:p>
        </p:txBody>
      </p:sp>
      <p:sp>
        <p:nvSpPr>
          <p:cNvPr id="138" name="Google Shape;13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71178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Слепота – это не болезненное состояние для слепого ребёнка, это факт социальный. Причитания, вздохи, жалость – вот разрушительная сторона социального поведения зрячих людей по отношению к незрячим. </a:t>
            </a:r>
            <a:r>
              <a:rPr lang="ru-RU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Вот этого делать не надо. Ребята</a:t>
            </a:r>
            <a:r>
              <a:rPr lang="ru-RU" sz="12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спокойно переживают</a:t>
            </a:r>
            <a:r>
              <a:rPr lang="ru-RU" sz="12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то, что они не видят</a:t>
            </a:r>
            <a:r>
              <a:rPr lang="ru-RU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ru-RU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Для них это как «ряд мелких неудобств.» </a:t>
            </a:r>
            <a:r>
              <a:rPr lang="ru-RU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Просто</a:t>
            </a:r>
            <a:r>
              <a:rPr lang="ru-RU" sz="12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не </a:t>
            </a:r>
            <a:r>
              <a:rPr lang="ru-RU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надо забывать, что слепой ребёнок - это прежде всего ребёнок и только потом, особенный ребёнок. </a:t>
            </a:r>
            <a:endParaRPr lang="ru-RU" sz="1200" b="0" i="0" u="none" strike="noStrike" cap="non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На </a:t>
            </a:r>
            <a:r>
              <a:rPr lang="ru-RU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какие особенности надо обратить внимание при общении?</a:t>
            </a:r>
            <a:endParaRPr sz="1200" dirty="0"/>
          </a:p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Во-первых</a:t>
            </a:r>
            <a:r>
              <a:rPr lang="ru-RU" sz="12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ru-RU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эмоциональное </a:t>
            </a:r>
            <a:r>
              <a:rPr lang="ru-RU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состояние партнера незрячие обычно оценивают по </a:t>
            </a:r>
            <a:r>
              <a:rPr lang="ru-RU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голосу.</a:t>
            </a:r>
            <a:r>
              <a:rPr lang="ru-RU" sz="12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 </a:t>
            </a:r>
            <a:r>
              <a:rPr lang="ru-RU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признанию многих незрячих, звучание голоса и речевые </a:t>
            </a:r>
            <a:r>
              <a:rPr lang="ru-RU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манеры создают </a:t>
            </a:r>
            <a:r>
              <a:rPr lang="ru-RU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первое эмоциональное впечатление о человеке. </a:t>
            </a:r>
            <a:r>
              <a:rPr lang="ru-RU" sz="12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Кроме </a:t>
            </a:r>
            <a:r>
              <a:rPr lang="ru-RU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того, на слух воспринимаются и походка человека. </a:t>
            </a:r>
            <a:r>
              <a:rPr lang="ru-RU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 голове складывается</a:t>
            </a:r>
            <a:r>
              <a:rPr lang="ru-RU" sz="12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картина человека с кем он говорит. Отсюда происходит либо симпатия к человеку, либо осторожность.</a:t>
            </a:r>
            <a:endParaRPr sz="1200" dirty="0"/>
          </a:p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При </a:t>
            </a:r>
            <a:r>
              <a:rPr lang="ru-RU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разговоре важно обращаться непосредственно к незрячему, а не к сопровождающему. </a:t>
            </a:r>
            <a:r>
              <a:rPr lang="ru-RU" sz="12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Бывало</a:t>
            </a:r>
            <a:r>
              <a:rPr lang="ru-RU" sz="12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так: вахтёр (как будь то игнорируя незрячего) говорит сопровождающему: «А ему в какую аудиторию?» и такое очень часто </a:t>
            </a:r>
            <a:r>
              <a:rPr lang="ru-RU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происходит.</a:t>
            </a:r>
            <a:r>
              <a:rPr lang="ru-RU" sz="12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Кто –то с юмором к этому подходит, н</a:t>
            </a:r>
            <a:r>
              <a:rPr lang="ru-RU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екоторые </a:t>
            </a:r>
            <a:r>
              <a:rPr lang="ru-RU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ребята болезненно </a:t>
            </a:r>
            <a:r>
              <a:rPr lang="ru-RU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относятся к непониманию</a:t>
            </a:r>
            <a:r>
              <a:rPr lang="ru-RU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1200" dirty="0"/>
          </a:p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-Хочется </a:t>
            </a:r>
            <a:r>
              <a:rPr lang="ru-RU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обратить Ваше внимание, что незрячие, не могут визуально оценить свой внешний облик, манеру поведения - нередко мы видим навязчивые движения (потряхивание руками, надавливание пальцем на веки, ритмичные покачивания туловищем, головой</a:t>
            </a:r>
            <a:r>
              <a:rPr lang="ru-RU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r>
              <a:rPr lang="ru-RU" sz="12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Не стоит обращать на это внимание. </a:t>
            </a:r>
            <a:r>
              <a:rPr lang="ru-RU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Это </a:t>
            </a:r>
            <a:r>
              <a:rPr lang="ru-RU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всё мешает оценивать интеллектуальные, нравственные качества студента.</a:t>
            </a:r>
            <a:endParaRPr sz="1200" dirty="0"/>
          </a:p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Не </a:t>
            </a:r>
            <a:r>
              <a:rPr lang="ru-RU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удивляйтесь, </a:t>
            </a:r>
            <a:r>
              <a:rPr lang="ru-RU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и тем более не </a:t>
            </a:r>
            <a:r>
              <a:rPr lang="ru-RU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обижайтесь, если мимо, посмотрев на Вас прошёл слабовидящий и не </a:t>
            </a:r>
            <a:r>
              <a:rPr lang="ru-RU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поздоровался.</a:t>
            </a:r>
            <a:r>
              <a:rPr lang="ru-RU" sz="12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Даже </a:t>
            </a:r>
            <a:r>
              <a:rPr lang="ru-RU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если Вам показалось, что он посмотрел на </a:t>
            </a:r>
            <a:r>
              <a:rPr lang="ru-RU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Вас, </a:t>
            </a:r>
            <a:r>
              <a:rPr lang="ru-RU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это не значит, что он Вас узнал.</a:t>
            </a:r>
            <a:endParaRPr sz="1200" dirty="0"/>
          </a:p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Если знать об этих особенностях незрячих, то не будет возникать непонимание между педагогом и студентом.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098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/>
              <a:t>Несколько советов:</a:t>
            </a:r>
            <a:endParaRPr sz="1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 smtClean="0"/>
              <a:t>-при </a:t>
            </a:r>
            <a:r>
              <a:rPr lang="ru-RU" sz="1200" dirty="0"/>
              <a:t>общении нужно всегда называть себя и других собеседников;</a:t>
            </a:r>
            <a:endParaRPr sz="1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 smtClean="0"/>
              <a:t>-проговаривать </a:t>
            </a:r>
            <a:r>
              <a:rPr lang="ru-RU" sz="1200" dirty="0"/>
              <a:t>всё, что делает, пишет, рисует педагог (это называется </a:t>
            </a:r>
            <a:r>
              <a:rPr lang="ru-RU" sz="1200" dirty="0" err="1"/>
              <a:t>тифлокомментирование</a:t>
            </a:r>
            <a:r>
              <a:rPr lang="ru-RU" sz="1200" dirty="0"/>
              <a:t>).</a:t>
            </a:r>
            <a:endParaRPr sz="1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/>
              <a:t>Кстати, этот прием используется в нашем театре Оперы и балета, где специальный </a:t>
            </a:r>
            <a:r>
              <a:rPr lang="ru-RU" sz="1200" dirty="0" err="1"/>
              <a:t>тифлокомментатор</a:t>
            </a:r>
            <a:r>
              <a:rPr lang="ru-RU" sz="1200" dirty="0"/>
              <a:t> во время всей постановки описывает происходящее на сцене.</a:t>
            </a:r>
            <a:endParaRPr sz="1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 smtClean="0"/>
              <a:t>Ребята сидят в</a:t>
            </a:r>
            <a:r>
              <a:rPr lang="ru-RU" sz="1200" baseline="0" dirty="0" smtClean="0"/>
              <a:t> зале в наушниках и слушают.</a:t>
            </a:r>
            <a:endParaRPr sz="1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 smtClean="0"/>
              <a:t>-Улыбка</a:t>
            </a:r>
            <a:r>
              <a:rPr lang="ru-RU" sz="1200" dirty="0"/>
              <a:t>, кивок головы тоже не доступны незрячему, поэтому лучше использовать словесную похвалу или положить руку ему на плечо.</a:t>
            </a:r>
            <a:endParaRPr sz="1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 smtClean="0"/>
              <a:t>-В </a:t>
            </a:r>
            <a:r>
              <a:rPr lang="ru-RU" sz="1200" dirty="0"/>
              <a:t>описаниях и постановке задачи избегать расплывчатых слов. (Например, найди в шкафу книгу, лучше сказать на третьей сверху полке, слева стоит толстая книга).</a:t>
            </a:r>
            <a:endParaRPr sz="1200" dirty="0"/>
          </a:p>
        </p:txBody>
      </p:sp>
      <p:sp>
        <p:nvSpPr>
          <p:cNvPr id="150" name="Google Shape;15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24078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4"/>
          <p:cNvSpPr txBox="1"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4"/>
          <p:cNvSpPr txBox="1"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⚫"/>
              <a:defRPr/>
            </a:lvl1pPr>
            <a:lvl2pPr marL="914400" lvl="1" indent="-3429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9" name="Google Shape;19;p34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4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4"/>
          <p:cNvSpPr txBox="1">
            <a:spLocks noGrp="1"/>
          </p:cNvSpPr>
          <p:nvPr>
            <p:ph type="sldNum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3"/>
          <p:cNvSpPr txBox="1"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3"/>
          <p:cNvSpPr txBox="1">
            <a:spLocks noGrp="1"/>
          </p:cNvSpPr>
          <p:nvPr>
            <p:ph type="body" idx="1"/>
          </p:nvPr>
        </p:nvSpPr>
        <p:spPr>
          <a:xfrm rot="5400000">
            <a:off x="2784348" y="99060"/>
            <a:ext cx="4800600" cy="7498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⚫"/>
              <a:defRPr/>
            </a:lvl1pPr>
            <a:lvl2pPr marL="914400" lvl="1" indent="-3429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87" name="Google Shape;87;p43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3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3"/>
          <p:cNvSpPr txBox="1">
            <a:spLocks noGrp="1"/>
          </p:cNvSpPr>
          <p:nvPr>
            <p:ph type="sldNum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4"/>
          <p:cNvSpPr txBox="1">
            <a:spLocks noGrp="1"/>
          </p:cNvSpPr>
          <p:nvPr>
            <p:ph type="title"/>
          </p:nvPr>
        </p:nvSpPr>
        <p:spPr>
          <a:xfrm rot="5400000">
            <a:off x="4846637" y="2286002"/>
            <a:ext cx="5851525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4"/>
          <p:cNvSpPr txBox="1">
            <a:spLocks noGrp="1"/>
          </p:cNvSpPr>
          <p:nvPr>
            <p:ph type="body" idx="1"/>
          </p:nvPr>
        </p:nvSpPr>
        <p:spPr>
          <a:xfrm rot="5400000">
            <a:off x="998537" y="419103"/>
            <a:ext cx="5851525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⚫"/>
              <a:defRPr/>
            </a:lvl1pPr>
            <a:lvl2pPr marL="914400" lvl="1" indent="-3429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93" name="Google Shape;93;p44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4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44"/>
          <p:cNvSpPr txBox="1">
            <a:spLocks noGrp="1"/>
          </p:cNvSpPr>
          <p:nvPr>
            <p:ph type="sldNum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5"/>
          <p:cNvSpPr txBox="1"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SzPts val="4300"/>
              <a:buFont typeface="Gill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5"/>
          <p:cNvSpPr txBox="1"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80"/>
              <a:buNone/>
              <a:defRPr sz="2600">
                <a:solidFill>
                  <a:srgbClr val="341108"/>
                </a:solidFill>
              </a:defRPr>
            </a:lvl1pPr>
            <a:lvl2pPr lvl="1" algn="ctr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5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5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5"/>
          <p:cNvSpPr txBox="1">
            <a:spLocks noGrp="1"/>
          </p:cNvSpPr>
          <p:nvPr>
            <p:ph type="sldNum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8" name="Google Shape;28;p35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>
            <a:gsLst>
              <a:gs pos="0">
                <a:srgbClr val="D7F6FF">
                  <a:alpha val="94901"/>
                </a:srgbClr>
              </a:gs>
              <a:gs pos="50000">
                <a:srgbClr val="C0E3F0">
                  <a:alpha val="89803"/>
                </a:srgbClr>
              </a:gs>
              <a:gs pos="95000">
                <a:srgbClr val="65C6EA">
                  <a:alpha val="87843"/>
                </a:srgbClr>
              </a:gs>
              <a:gs pos="100000">
                <a:srgbClr val="00BBF1">
                  <a:alpha val="84705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 cap="rnd" cmpd="sng">
            <a:solidFill>
              <a:srgbClr val="2F8DA4">
                <a:alpha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35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>
            <a:solidFill>
              <a:srgbClr val="317F92">
                <a:alpha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раздела" type="secHead">
  <p:cSld name="Заголовок раздела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36"/>
          <p:cNvSpPr txBox="1"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SzPts val="4000"/>
              <a:buFont typeface="Gill Sans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6"/>
          <p:cNvSpPr txBox="1"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34110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34" name="Google Shape;34;p36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6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6"/>
          <p:cNvSpPr txBox="1">
            <a:spLocks noGrp="1"/>
          </p:cNvSpPr>
          <p:nvPr>
            <p:ph type="sldNum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7" name="Google Shape;37;p36"/>
          <p:cNvSpPr/>
          <p:nvPr/>
        </p:nvSpPr>
        <p:spPr>
          <a:xfrm>
            <a:off x="2286000" y="0"/>
            <a:ext cx="76200" cy="685805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8550" dist="38000" dir="10800000" algn="tl" rotWithShape="0">
              <a:srgbClr val="6F6A5F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36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>
            <a:gsLst>
              <a:gs pos="0">
                <a:srgbClr val="D7F6FF">
                  <a:alpha val="94901"/>
                </a:srgbClr>
              </a:gs>
              <a:gs pos="50000">
                <a:srgbClr val="C0E3F0">
                  <a:alpha val="89803"/>
                </a:srgbClr>
              </a:gs>
              <a:gs pos="95000">
                <a:srgbClr val="65C6EA">
                  <a:alpha val="87843"/>
                </a:srgbClr>
              </a:gs>
              <a:gs pos="100000">
                <a:srgbClr val="00BBF1">
                  <a:alpha val="84705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 cap="rnd" cmpd="sng">
            <a:solidFill>
              <a:srgbClr val="2F8DA4">
                <a:alpha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36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>
            <a:solidFill>
              <a:srgbClr val="317F92">
                <a:alpha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7"/>
          <p:cNvSpPr txBox="1"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body" idx="1"/>
          </p:nvPr>
        </p:nvSpPr>
        <p:spPr>
          <a:xfrm>
            <a:off x="1435608" y="1524000"/>
            <a:ext cx="3657600" cy="466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08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40"/>
              <a:buChar char="⚫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2400"/>
              <a:buChar char="◦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●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body" idx="2"/>
          </p:nvPr>
        </p:nvSpPr>
        <p:spPr>
          <a:xfrm>
            <a:off x="5276088" y="1524000"/>
            <a:ext cx="3657600" cy="466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08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40"/>
              <a:buChar char="⚫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2400"/>
              <a:buChar char="◦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●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7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7"/>
          <p:cNvSpPr txBox="1">
            <a:spLocks noGrp="1"/>
          </p:cNvSpPr>
          <p:nvPr>
            <p:ph type="sldNum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Сравнение" type="twoTxTwoObj">
  <p:cSld name="Сравнение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8"/>
          <p:cNvSpPr txBox="1"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SzPts val="4500"/>
              <a:buFont typeface="Gill Sans"/>
              <a:buNone/>
              <a:defRPr sz="45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8"/>
          <p:cNvSpPr txBox="1"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prstGeom prst="rect">
            <a:avLst/>
          </a:prstGeom>
          <a:solidFill>
            <a:schemeClr val="lt1"/>
          </a:solidFill>
          <a:ln w="107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SzPts val="1520"/>
              <a:buNone/>
              <a:defRPr sz="19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50" name="Google Shape;50;p38"/>
          <p:cNvSpPr txBox="1">
            <a:spLocks noGrp="1"/>
          </p:cNvSpPr>
          <p:nvPr>
            <p:ph type="body" idx="2"/>
          </p:nvPr>
        </p:nvSpPr>
        <p:spPr>
          <a:xfrm>
            <a:off x="4663440" y="328278"/>
            <a:ext cx="4023360" cy="640080"/>
          </a:xfrm>
          <a:prstGeom prst="rect">
            <a:avLst/>
          </a:prstGeom>
          <a:solidFill>
            <a:schemeClr val="lt1"/>
          </a:solidFill>
          <a:ln w="107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SzPts val="1520"/>
              <a:buNone/>
              <a:defRPr sz="19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51" name="Google Shape;51;p38"/>
          <p:cNvSpPr txBox="1">
            <a:spLocks noGrp="1"/>
          </p:cNvSpPr>
          <p:nvPr>
            <p:ph type="body" idx="3"/>
          </p:nvPr>
        </p:nvSpPr>
        <p:spPr>
          <a:xfrm>
            <a:off x="457200" y="969336"/>
            <a:ext cx="4023360" cy="4114800"/>
          </a:xfrm>
          <a:prstGeom prst="rect">
            <a:avLst/>
          </a:prstGeom>
          <a:noFill/>
          <a:ln w="10775" cap="flat" cmpd="sng">
            <a:solidFill>
              <a:schemeClr val="lt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052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920"/>
              <a:buChar char="⚫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Char char="◦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600"/>
              <a:buChar char="●"/>
              <a:defRPr sz="16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52" name="Google Shape;52;p38"/>
          <p:cNvSpPr txBox="1">
            <a:spLocks noGrp="1"/>
          </p:cNvSpPr>
          <p:nvPr>
            <p:ph type="body" idx="4"/>
          </p:nvPr>
        </p:nvSpPr>
        <p:spPr>
          <a:xfrm>
            <a:off x="4663440" y="969336"/>
            <a:ext cx="4023360" cy="4114800"/>
          </a:xfrm>
          <a:prstGeom prst="rect">
            <a:avLst/>
          </a:prstGeom>
          <a:noFill/>
          <a:ln w="10775" cap="flat" cmpd="sng">
            <a:solidFill>
              <a:schemeClr val="lt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052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920"/>
              <a:buChar char="⚫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Char char="◦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600"/>
              <a:buChar char="●"/>
              <a:defRPr sz="16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53" name="Google Shape;53;p38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8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8"/>
          <p:cNvSpPr txBox="1">
            <a:spLocks noGrp="1"/>
          </p:cNvSpPr>
          <p:nvPr>
            <p:ph type="sldNum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Только заголовок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9"/>
          <p:cNvSpPr txBox="1"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9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9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9"/>
          <p:cNvSpPr txBox="1">
            <a:spLocks noGrp="1"/>
          </p:cNvSpPr>
          <p:nvPr>
            <p:ph type="sldNum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Пустой слайд" type="blank">
  <p:cSld name="Пустой слайд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0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40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0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0"/>
          <p:cNvSpPr txBox="1">
            <a:spLocks noGrp="1"/>
          </p:cNvSpPr>
          <p:nvPr>
            <p:ph type="sldNum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66" name="Google Shape;66;p40"/>
          <p:cNvSpPr/>
          <p:nvPr/>
        </p:nvSpPr>
        <p:spPr>
          <a:xfrm>
            <a:off x="1014984" y="-54"/>
            <a:ext cx="73152" cy="685805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8550" dist="38000" dir="10800000" algn="tl" rotWithShape="0">
              <a:srgbClr val="6F6A5F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ъект с подписью" type="objTx">
  <p:cSld name="Объект с подписью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1"/>
          <p:cNvSpPr txBox="1"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SzPts val="2200"/>
              <a:buFont typeface="Gill Sans"/>
              <a:buNone/>
              <a:defRPr sz="22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1"/>
          <p:cNvSpPr txBox="1">
            <a:spLocks noGrp="1"/>
          </p:cNvSpPr>
          <p:nvPr>
            <p:ph type="body" idx="1"/>
          </p:nvPr>
        </p:nvSpPr>
        <p:spPr>
          <a:xfrm>
            <a:off x="457200" y="1406964"/>
            <a:ext cx="3810000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70" name="Google Shape;70;p41"/>
          <p:cNvSpPr txBox="1">
            <a:spLocks noGrp="1"/>
          </p:cNvSpPr>
          <p:nvPr>
            <p:ph type="body" idx="2"/>
          </p:nvPr>
        </p:nvSpPr>
        <p:spPr>
          <a:xfrm>
            <a:off x="457200" y="2133600"/>
            <a:ext cx="8153400" cy="399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116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560"/>
              <a:buChar char="⚫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2800"/>
              <a:buChar char="◦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●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●"/>
              <a:defRPr sz="20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71" name="Google Shape;71;p41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1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1"/>
          <p:cNvSpPr txBox="1">
            <a:spLocks noGrp="1"/>
          </p:cNvSpPr>
          <p:nvPr>
            <p:ph type="sldNum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Рисунок с подписью" type="picTx">
  <p:cSld name="Рисунок с подписью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2"/>
          <p:cNvSpPr txBox="1"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SzPts val="2100"/>
              <a:buFont typeface="Gill Sans"/>
              <a:buNone/>
              <a:defRPr sz="21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2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2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2"/>
          <p:cNvSpPr txBox="1">
            <a:spLocks noGrp="1"/>
          </p:cNvSpPr>
          <p:nvPr>
            <p:ph type="sldNum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79" name="Google Shape;79;p42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500" dist="18500" dir="5400000" algn="tl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274300" rIns="91425" bIns="45700" anchor="t" anchorCtr="0">
            <a:normAutofit/>
          </a:bodyPr>
          <a:lstStyle/>
          <a:p>
            <a:pPr marL="0" marR="0" lvl="0" indent="0" algn="l" rtl="0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None/>
            </a:pPr>
            <a:endParaRPr sz="3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0" name="Google Shape;80;p42"/>
          <p:cNvSpPr>
            <a:spLocks noGrp="1"/>
          </p:cNvSpPr>
          <p:nvPr>
            <p:ph type="pic" idx="2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2743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Verdana"/>
              <a:buChar char="◦"/>
              <a:defRPr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81" name="Google Shape;81;p42"/>
          <p:cNvSpPr/>
          <p:nvPr/>
        </p:nvSpPr>
        <p:spPr>
          <a:xfrm rot="-2131329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4705"/>
            </a:srgbClr>
          </a:solidFill>
          <a:ln w="9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5400" dist="25400" dir="3300000" sx="96000" sy="96000" algn="tl" rotWithShape="0">
              <a:srgbClr val="EAD8B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42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4705"/>
            </a:srgbClr>
          </a:solidFill>
          <a:ln w="9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5400" dist="25400" dir="3300000" sx="96000" sy="96000" algn="tl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42"/>
          <p:cNvSpPr txBox="1">
            <a:spLocks noGrp="1"/>
          </p:cNvSpPr>
          <p:nvPr>
            <p:ph type="body" idx="1"/>
          </p:nvPr>
        </p:nvSpPr>
        <p:spPr>
          <a:xfrm>
            <a:off x="838200" y="4800600"/>
            <a:ext cx="4419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777777"/>
                </a:solidFill>
              </a:defRPr>
            </a:lvl1pPr>
            <a:lvl2pPr marL="914400" lvl="1" indent="-3048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1200"/>
              <a:buChar char="◦"/>
              <a:defRPr sz="1200"/>
            </a:lvl2pPr>
            <a:lvl3pPr marL="1371600" lvl="2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●"/>
              <a:defRPr sz="1000"/>
            </a:lvl3pPr>
            <a:lvl4pPr marL="1828800" lvl="3" indent="-28575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Char char="●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Char char="●"/>
              <a:defRPr sz="9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alphaModFix/>
          </a:blip>
          <a:tile tx="0" ty="0" sx="90000" sy="90000" flip="xy" algn="tl"/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3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rgbClr val="FEF9F3">
              <a:alpha val="32941"/>
            </a:srgbClr>
          </a:solidFill>
          <a:ln w="9525" cap="rnd" cmpd="sng">
            <a:solidFill>
              <a:srgbClr val="D1C1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33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0" cap="rnd" cmpd="sng">
            <a:solidFill>
              <a:srgbClr val="FFF5DB"/>
            </a:solidFill>
            <a:prstDash val="solid"/>
            <a:round/>
            <a:headEnd type="none" w="sm" len="sm"/>
            <a:tailEnd type="none" w="sm" len="sm"/>
          </a:ln>
          <a:effectLst>
            <a:outerShdw blurRad="25400" dist="25400" dir="5400000" algn="tl" rotWithShape="0">
              <a:srgbClr val="ADA48C">
                <a:alpha val="8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p33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>
            <a:gsLst>
              <a:gs pos="0">
                <a:srgbClr val="FEFBF4">
                  <a:alpha val="69803"/>
                </a:srgbClr>
              </a:gs>
              <a:gs pos="70000">
                <a:srgbClr val="FFFDF8">
                  <a:alpha val="54901"/>
                </a:srgbClr>
              </a:gs>
              <a:gs pos="100000">
                <a:srgbClr val="EDCF8C">
                  <a:alpha val="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 cap="rnd" cmpd="sng">
            <a:solidFill>
              <a:srgbClr val="C5B390"/>
            </a:solidFill>
            <a:prstDash val="solid"/>
            <a:round/>
            <a:headEnd type="none" w="sm" len="sm"/>
            <a:tailEnd type="none" w="sm" len="sm"/>
          </a:ln>
          <a:effectLst>
            <a:outerShdw blurRad="12700" dist="15000" dir="4500000" algn="tl" rotWithShape="0">
              <a:srgbClr val="564E4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33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33"/>
          <p:cNvSpPr txBox="1"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SzPts val="4300"/>
              <a:buFont typeface="Gill Sans"/>
              <a:buNone/>
              <a:defRPr sz="4300" b="0" i="0" u="none" strike="noStrike" cap="none">
                <a:solidFill>
                  <a:srgbClr val="562214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3"/>
          <p:cNvSpPr txBox="1"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116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Char char="⚫"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Verdana"/>
              <a:buChar char="◦"/>
              <a:defRPr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2" name="Google Shape;12;p33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B3A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33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B3A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33"/>
          <p:cNvSpPr txBox="1">
            <a:spLocks noGrp="1"/>
          </p:cNvSpPr>
          <p:nvPr>
            <p:ph type="sldNum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3A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3A7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3A7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3A7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3A7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3A7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3A7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3A7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3A7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5" name="Google Shape;15;p33"/>
          <p:cNvSpPr/>
          <p:nvPr/>
        </p:nvSpPr>
        <p:spPr>
          <a:xfrm>
            <a:off x="1014984" y="-54"/>
            <a:ext cx="73152" cy="685805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8550" dist="38000" dir="10800000" algn="tl" rotWithShape="0">
              <a:srgbClr val="6F6A5F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4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52470" y="365584"/>
            <a:ext cx="2937121" cy="2282964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3"/>
          <p:cNvSpPr/>
          <p:nvPr/>
        </p:nvSpPr>
        <p:spPr>
          <a:xfrm>
            <a:off x="1252223" y="5900592"/>
            <a:ext cx="33730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 dirty="0">
                <a:solidFill>
                  <a:srgbClr val="000000"/>
                </a:solidFill>
                <a:latin typeface="+mn-lt"/>
                <a:sym typeface="Arial"/>
              </a:rPr>
              <a:t>Тифлопедагог</a:t>
            </a:r>
            <a:endParaRPr dirty="0">
              <a:latin typeface="+mn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000000"/>
                </a:solidFill>
                <a:latin typeface="+mn-lt"/>
                <a:sym typeface="Arial"/>
              </a:rPr>
              <a:t>Никонова Марина Васильевна</a:t>
            </a:r>
            <a:endParaRPr b="1" dirty="0">
              <a:latin typeface="+mn-lt"/>
            </a:endParaRPr>
          </a:p>
        </p:txBody>
      </p:sp>
      <p:sp>
        <p:nvSpPr>
          <p:cNvPr id="102" name="Google Shape;102;p23"/>
          <p:cNvSpPr txBox="1"/>
          <p:nvPr/>
        </p:nvSpPr>
        <p:spPr>
          <a:xfrm>
            <a:off x="1252222" y="2648547"/>
            <a:ext cx="7891777" cy="2050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2500" lnSpcReduction="10000"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949"/>
              <a:buFont typeface="Arial"/>
              <a:buNone/>
            </a:pPr>
            <a:r>
              <a:rPr lang="ru-RU" sz="4300" b="1" i="0" u="none" strike="noStrike" cap="none" dirty="0">
                <a:solidFill>
                  <a:srgbClr val="562214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  <a:sym typeface="Gill Sans"/>
              </a:rPr>
              <a:t>Студенты с нарушением зрения</a:t>
            </a:r>
            <a:endParaRPr sz="4300" b="1" i="0" u="none" strike="noStrike" cap="none" dirty="0">
              <a:solidFill>
                <a:srgbClr val="562214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  <a:sym typeface="Gill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949"/>
              <a:buFont typeface="Calibri"/>
              <a:buNone/>
            </a:pPr>
            <a:r>
              <a:rPr lang="ru-RU" sz="4300" b="1" i="0" u="none" strike="noStrike" cap="none" dirty="0">
                <a:solidFill>
                  <a:srgbClr val="562214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  <a:sym typeface="Gill Sans"/>
              </a:rPr>
              <a:t>Особенности работы</a:t>
            </a:r>
            <a:endParaRPr sz="4300" b="1" i="0" u="none" strike="noStrike" cap="none" dirty="0">
              <a:solidFill>
                <a:srgbClr val="562214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  <a:sym typeface="Gill Sans"/>
            </a:endParaRPr>
          </a:p>
        </p:txBody>
      </p:sp>
      <p:pic>
        <p:nvPicPr>
          <p:cNvPr id="103" name="Google Shape;103;p23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1030" y="4970654"/>
            <a:ext cx="1434733" cy="1443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 txBox="1">
            <a:spLocks noGrp="1"/>
          </p:cNvSpPr>
          <p:nvPr>
            <p:ph type="title"/>
          </p:nvPr>
        </p:nvSpPr>
        <p:spPr>
          <a:xfrm>
            <a:off x="1004935" y="0"/>
            <a:ext cx="8139065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ru-RU" sz="3600" b="1" dirty="0">
                <a:latin typeface="+mn-lt"/>
              </a:rPr>
              <a:t>Как </a:t>
            </a:r>
            <a:r>
              <a:rPr lang="ru-RU" sz="3600" b="1" dirty="0" smtClean="0">
                <a:latin typeface="+mn-lt"/>
              </a:rPr>
              <a:t>общаться</a:t>
            </a:r>
            <a:br>
              <a:rPr lang="ru-RU" sz="3600" b="1" dirty="0" smtClean="0">
                <a:latin typeface="+mn-lt"/>
              </a:rPr>
            </a:br>
            <a:r>
              <a:rPr lang="ru-RU" sz="3600" b="1" dirty="0" smtClean="0">
                <a:latin typeface="+mn-lt"/>
              </a:rPr>
              <a:t>с </a:t>
            </a:r>
            <a:r>
              <a:rPr lang="ru-RU" sz="3600" b="1" dirty="0">
                <a:latin typeface="+mn-lt"/>
              </a:rPr>
              <a:t>инвалидом по зрению?</a:t>
            </a:r>
            <a:endParaRPr sz="3600" b="1" dirty="0">
              <a:latin typeface="+mn-lt"/>
            </a:endParaRPr>
          </a:p>
        </p:txBody>
      </p:sp>
      <p:sp>
        <p:nvSpPr>
          <p:cNvPr id="159" name="Google Shape;159;p27"/>
          <p:cNvSpPr txBox="1">
            <a:spLocks noGrp="1"/>
          </p:cNvSpPr>
          <p:nvPr>
            <p:ph type="body" idx="1"/>
          </p:nvPr>
        </p:nvSpPr>
        <p:spPr>
          <a:xfrm>
            <a:off x="1219200" y="1447800"/>
            <a:ext cx="7714488" cy="516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800" b="1" dirty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sz="2800" b="1" dirty="0">
                <a:latin typeface="+mn-lt"/>
              </a:rPr>
              <a:t>- в новом помещении дать сориентироваться в пространстве;</a:t>
            </a:r>
            <a:endParaRPr sz="2800" b="1" dirty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ru-RU" sz="2800" b="1" dirty="0" smtClean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sz="2800" b="1" dirty="0" smtClean="0">
                <a:latin typeface="+mn-lt"/>
              </a:rPr>
              <a:t>- </a:t>
            </a:r>
            <a:r>
              <a:rPr lang="ru-RU" sz="2800" b="1" dirty="0">
                <a:latin typeface="+mn-lt"/>
              </a:rPr>
              <a:t>предлагая незрячему сесть, необходимо положить его руку на спинку стула; 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ru-RU" sz="2800" b="1" dirty="0" smtClean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sz="2800" b="1" dirty="0" smtClean="0">
                <a:latin typeface="+mn-lt"/>
              </a:rPr>
              <a:t>- </a:t>
            </a:r>
            <a:r>
              <a:rPr lang="ru-RU" sz="2800" b="1" dirty="0">
                <a:latin typeface="+mn-lt"/>
              </a:rPr>
              <a:t>при передачи предметов - человека </a:t>
            </a:r>
            <a:r>
              <a:rPr lang="ru-RU" sz="2800" b="1" dirty="0" smtClean="0">
                <a:latin typeface="+mn-lt"/>
              </a:rPr>
              <a:t>подвести </a:t>
            </a:r>
            <a:r>
              <a:rPr lang="ru-RU" sz="2800" b="1" dirty="0">
                <a:latin typeface="+mn-lt"/>
              </a:rPr>
              <a:t>к нему или </a:t>
            </a:r>
            <a:r>
              <a:rPr lang="ru-RU" sz="2800" b="1" dirty="0" smtClean="0">
                <a:latin typeface="+mn-lt"/>
              </a:rPr>
              <a:t>дать </a:t>
            </a:r>
            <a:r>
              <a:rPr lang="ru-RU" sz="2800" b="1" dirty="0">
                <a:latin typeface="+mn-lt"/>
              </a:rPr>
              <a:t>в руки.</a:t>
            </a:r>
            <a:endParaRPr sz="28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"/>
          <p:cNvSpPr txBox="1">
            <a:spLocks noGrp="1"/>
          </p:cNvSpPr>
          <p:nvPr>
            <p:ph type="title"/>
          </p:nvPr>
        </p:nvSpPr>
        <p:spPr>
          <a:xfrm>
            <a:off x="1013988" y="0"/>
            <a:ext cx="8130012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ru-RU" sz="3600" b="1">
                <a:latin typeface="+mn-lt"/>
              </a:rPr>
              <a:t>Особенности специфики учебной деятельности</a:t>
            </a:r>
            <a:endParaRPr sz="3600" b="1">
              <a:latin typeface="+mn-lt"/>
            </a:endParaRPr>
          </a:p>
        </p:txBody>
      </p:sp>
      <p:sp>
        <p:nvSpPr>
          <p:cNvPr id="165" name="Google Shape;165;p5"/>
          <p:cNvSpPr txBox="1">
            <a:spLocks noGrp="1"/>
          </p:cNvSpPr>
          <p:nvPr>
            <p:ph type="body" idx="1"/>
          </p:nvPr>
        </p:nvSpPr>
        <p:spPr>
          <a:xfrm>
            <a:off x="1244601" y="1647731"/>
            <a:ext cx="7700224" cy="4943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ru-RU" sz="2800" b="1" dirty="0">
                <a:latin typeface="+mn-lt"/>
              </a:rPr>
              <a:t>- замедленность процессов восприятия;</a:t>
            </a:r>
            <a:endParaRPr sz="2800" b="1" dirty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ru-RU" sz="2800" b="1" dirty="0" smtClean="0">
                <a:latin typeface="+mn-lt"/>
              </a:rPr>
              <a:t>- схематизм </a:t>
            </a:r>
            <a:r>
              <a:rPr lang="ru-RU" sz="2800" b="1" dirty="0">
                <a:latin typeface="+mn-lt"/>
              </a:rPr>
              <a:t>зрительного образа, ограниченность информации;</a:t>
            </a:r>
            <a:endParaRPr sz="2800" b="1" dirty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ru-RU" sz="2800" b="1" dirty="0" smtClean="0">
                <a:latin typeface="+mn-lt"/>
              </a:rPr>
              <a:t>- компенсацией </a:t>
            </a:r>
            <a:r>
              <a:rPr lang="ru-RU" sz="2800" b="1" dirty="0">
                <a:latin typeface="+mn-lt"/>
              </a:rPr>
              <a:t>зрительного восприятия является слуховое и осязательное </a:t>
            </a:r>
            <a:r>
              <a:rPr lang="ru-RU" sz="2800" b="1" dirty="0" smtClean="0">
                <a:latin typeface="+mn-lt"/>
              </a:rPr>
              <a:t>восприятие.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ru-RU" sz="2800" b="1" dirty="0" smtClean="0">
                <a:latin typeface="+mn-lt"/>
              </a:rPr>
              <a:t>Требуется:</a:t>
            </a:r>
            <a:endParaRPr sz="2800" b="1" dirty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ru-RU" sz="2800" b="1" dirty="0">
                <a:latin typeface="+mn-lt"/>
              </a:rPr>
              <a:t>- у</a:t>
            </a:r>
            <a:r>
              <a:rPr lang="ru-RU" sz="2800" b="1" dirty="0" smtClean="0">
                <a:latin typeface="+mn-lt"/>
              </a:rPr>
              <a:t>делить больше времени на повторения </a:t>
            </a:r>
            <a:r>
              <a:rPr lang="ru-RU" sz="2800" b="1" dirty="0">
                <a:latin typeface="+mn-lt"/>
              </a:rPr>
              <a:t>и </a:t>
            </a:r>
            <a:r>
              <a:rPr lang="ru-RU" sz="2800" b="1" dirty="0" smtClean="0">
                <a:latin typeface="+mn-lt"/>
              </a:rPr>
              <a:t>тренировки;</a:t>
            </a:r>
            <a:endParaRPr sz="2800" b="1" dirty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ru-RU" sz="2800" b="1" dirty="0">
                <a:latin typeface="+mn-lt"/>
              </a:rPr>
              <a:t>- обсудить со студентом </a:t>
            </a:r>
            <a:r>
              <a:rPr lang="ru-RU" sz="2800" b="1" dirty="0" smtClean="0">
                <a:latin typeface="+mn-lt"/>
              </a:rPr>
              <a:t>его индивидуальные </a:t>
            </a:r>
            <a:r>
              <a:rPr lang="ru-RU" sz="2800" b="1" dirty="0">
                <a:latin typeface="+mn-lt"/>
              </a:rPr>
              <a:t>особенности.</a:t>
            </a:r>
            <a:endParaRPr sz="28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8"/>
          <p:cNvSpPr txBox="1">
            <a:spLocks noGrp="1"/>
          </p:cNvSpPr>
          <p:nvPr>
            <p:ph type="title"/>
          </p:nvPr>
        </p:nvSpPr>
        <p:spPr>
          <a:xfrm>
            <a:off x="1013988" y="0"/>
            <a:ext cx="8130012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</a:pPr>
            <a:r>
              <a:rPr lang="ru-RU" sz="3600" b="1" dirty="0">
                <a:latin typeface="+mn-lt"/>
              </a:rPr>
              <a:t>Условия </a:t>
            </a:r>
            <a:r>
              <a:rPr lang="ru-RU" sz="3600" b="1" dirty="0" smtClean="0">
                <a:latin typeface="+mn-lt"/>
              </a:rPr>
              <a:t>улучшения</a:t>
            </a:r>
            <a:br>
              <a:rPr lang="ru-RU" sz="3600" b="1" dirty="0" smtClean="0">
                <a:latin typeface="+mn-lt"/>
              </a:rPr>
            </a:br>
            <a:r>
              <a:rPr lang="ru-RU" sz="3600" b="1" dirty="0" smtClean="0">
                <a:latin typeface="+mn-lt"/>
              </a:rPr>
              <a:t>зрительного </a:t>
            </a:r>
            <a:r>
              <a:rPr lang="ru-RU" sz="3600" b="1" dirty="0">
                <a:latin typeface="+mn-lt"/>
              </a:rPr>
              <a:t>восприятия</a:t>
            </a:r>
            <a:endParaRPr sz="3600" b="1" dirty="0">
              <a:latin typeface="+mn-lt"/>
            </a:endParaRPr>
          </a:p>
        </p:txBody>
      </p:sp>
      <p:sp>
        <p:nvSpPr>
          <p:cNvPr id="171" name="Google Shape;171;p8"/>
          <p:cNvSpPr txBox="1">
            <a:spLocks noGrp="1"/>
          </p:cNvSpPr>
          <p:nvPr>
            <p:ph type="body" idx="1"/>
          </p:nvPr>
        </p:nvSpPr>
        <p:spPr>
          <a:xfrm>
            <a:off x="1320800" y="1809750"/>
            <a:ext cx="7543800" cy="475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ru-RU" sz="2800" b="1" dirty="0">
                <a:latin typeface="+mn-lt"/>
              </a:rPr>
              <a:t>Освещение: должно быть равномерным, без контрастов, свет не должен быть направлен прямо в глаза, полезно использовать дополнительное освещение на страницу или на рабочую поверхность.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2800" b="1" dirty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ru-RU" sz="2800" b="1" dirty="0">
                <a:latin typeface="+mn-lt"/>
              </a:rPr>
              <a:t>Увеличение: подойти ближе, использовать </a:t>
            </a:r>
            <a:r>
              <a:rPr lang="ru-RU" sz="2800" b="1" dirty="0" smtClean="0">
                <a:latin typeface="+mn-lt"/>
              </a:rPr>
              <a:t>индивидуальные </a:t>
            </a:r>
            <a:r>
              <a:rPr lang="ru-RU" sz="2800" b="1" dirty="0">
                <a:latin typeface="+mn-lt"/>
              </a:rPr>
              <a:t>лупы, увеличители.</a:t>
            </a:r>
            <a:endParaRPr sz="2800" b="1" dirty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2800" b="1" dirty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28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>
            <a:spLocks noGrp="1"/>
          </p:cNvSpPr>
          <p:nvPr>
            <p:ph type="title"/>
          </p:nvPr>
        </p:nvSpPr>
        <p:spPr>
          <a:xfrm>
            <a:off x="1013988" y="0"/>
            <a:ext cx="8130012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</a:pPr>
            <a:r>
              <a:rPr lang="ru-RU" sz="3600" b="1" dirty="0">
                <a:latin typeface="+mn-lt"/>
              </a:rPr>
              <a:t>Пример </a:t>
            </a:r>
            <a:r>
              <a:rPr lang="ru-RU" sz="3600" b="1" dirty="0" smtClean="0">
                <a:latin typeface="+mn-lt"/>
              </a:rPr>
              <a:t>работы</a:t>
            </a:r>
            <a:br>
              <a:rPr lang="ru-RU" sz="3600" b="1" dirty="0" smtClean="0">
                <a:latin typeface="+mn-lt"/>
              </a:rPr>
            </a:br>
            <a:r>
              <a:rPr lang="ru-RU" sz="3600" b="1" dirty="0" smtClean="0">
                <a:latin typeface="+mn-lt"/>
              </a:rPr>
              <a:t>с </a:t>
            </a:r>
            <a:r>
              <a:rPr lang="ru-RU" sz="3600" b="1" dirty="0">
                <a:latin typeface="+mn-lt"/>
              </a:rPr>
              <a:t>программой </a:t>
            </a:r>
            <a:r>
              <a:rPr lang="ru-RU" sz="3600" b="1" dirty="0">
                <a:latin typeface="+mn-lt"/>
                <a:ea typeface="Arial Black"/>
                <a:cs typeface="Arial Black"/>
                <a:sym typeface="Arial Black"/>
              </a:rPr>
              <a:t>JAWS</a:t>
            </a:r>
            <a:endParaRPr sz="3600" b="1" dirty="0">
              <a:latin typeface="+mn-lt"/>
              <a:ea typeface="Arial Black"/>
              <a:cs typeface="Arial Black"/>
              <a:sym typeface="Arial Black"/>
            </a:endParaRPr>
          </a:p>
        </p:txBody>
      </p:sp>
      <p:sp>
        <p:nvSpPr>
          <p:cNvPr id="179" name="Google Shape;179;p28"/>
          <p:cNvSpPr txBox="1"/>
          <p:nvPr/>
        </p:nvSpPr>
        <p:spPr>
          <a:xfrm rot="-5400000">
            <a:off x="-886377" y="3608901"/>
            <a:ext cx="460607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1" u="none" strike="noStrike" cap="none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Текстовый редактор </a:t>
            </a:r>
            <a:r>
              <a:rPr lang="ru-RU" sz="2400" b="1" i="1" u="none" strike="noStrike" cap="none" dirty="0" err="1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Word</a:t>
            </a:r>
            <a:endParaRPr sz="2400" b="1" i="1" u="none" strike="noStrike" cap="none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8"/>
          <p:cNvSpPr txBox="1"/>
          <p:nvPr/>
        </p:nvSpPr>
        <p:spPr>
          <a:xfrm rot="-5400000">
            <a:off x="2745824" y="3469201"/>
            <a:ext cx="488546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1" u="none" strike="noStrike" cap="none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Программа 1С: Предприятие</a:t>
            </a:r>
            <a:endParaRPr sz="2400" b="1" i="1" u="none" strike="noStrike" cap="none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2" name="видео_Wor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48447" y="1440000"/>
            <a:ext cx="2660509" cy="4702768"/>
          </a:xfrm>
          <a:prstGeom prst="rect">
            <a:avLst/>
          </a:prstGeom>
        </p:spPr>
      </p:pic>
      <p:pic>
        <p:nvPicPr>
          <p:cNvPr id="5" name="видео_1C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91230" y="1440000"/>
            <a:ext cx="2679404" cy="4736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7"/>
          <p:cNvSpPr txBox="1">
            <a:spLocks noGrp="1"/>
          </p:cNvSpPr>
          <p:nvPr>
            <p:ph type="title"/>
          </p:nvPr>
        </p:nvSpPr>
        <p:spPr>
          <a:xfrm>
            <a:off x="1004935" y="-1"/>
            <a:ext cx="8139065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ru-RU" sz="3600" b="1">
                <a:latin typeface="+mn-lt"/>
              </a:rPr>
              <a:t>Работа с учебной литературой</a:t>
            </a:r>
            <a:endParaRPr sz="3600" b="1">
              <a:latin typeface="+mn-lt"/>
            </a:endParaRPr>
          </a:p>
        </p:txBody>
      </p:sp>
      <p:sp>
        <p:nvSpPr>
          <p:cNvPr id="186" name="Google Shape;186;p7"/>
          <p:cNvSpPr txBox="1">
            <a:spLocks noGrp="1"/>
          </p:cNvSpPr>
          <p:nvPr>
            <p:ph type="body" idx="1"/>
          </p:nvPr>
        </p:nvSpPr>
        <p:spPr>
          <a:xfrm>
            <a:off x="1308100" y="1447799"/>
            <a:ext cx="7531100" cy="517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sz="2400" b="1" dirty="0" smtClean="0">
                <a:latin typeface="+mn-lt"/>
              </a:rPr>
              <a:t>Искать материалы </a:t>
            </a:r>
            <a:r>
              <a:rPr lang="ru-RU" sz="2400" b="1" dirty="0">
                <a:latin typeface="+mn-lt"/>
              </a:rPr>
              <a:t>и </a:t>
            </a:r>
            <a:r>
              <a:rPr lang="ru-RU" sz="2400" b="1" dirty="0" smtClean="0">
                <a:latin typeface="+mn-lt"/>
              </a:rPr>
              <a:t>книги </a:t>
            </a:r>
            <a:r>
              <a:rPr lang="ru-RU" sz="2400" b="1" dirty="0">
                <a:latin typeface="+mn-lt"/>
              </a:rPr>
              <a:t>в сети </a:t>
            </a:r>
            <a:r>
              <a:rPr lang="ru-RU" sz="2400" b="1" dirty="0" smtClean="0">
                <a:latin typeface="+mn-lt"/>
              </a:rPr>
              <a:t>Интернет формате текста </a:t>
            </a:r>
            <a:r>
              <a:rPr lang="ru-RU" sz="2400" b="1" dirty="0">
                <a:latin typeface="+mn-lt"/>
              </a:rPr>
              <a:t>и в виде аудиокниг. Желательно точно назвать имя автора и название книги. </a:t>
            </a:r>
            <a:endParaRPr sz="2400" b="1" dirty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sz="2400" b="1" dirty="0">
                <a:latin typeface="+mn-lt"/>
              </a:rPr>
              <a:t>Взять книгу, отсканировать её и прочитать с помощью компьютера.</a:t>
            </a:r>
            <a:endParaRPr sz="2400" b="1" dirty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sz="2400" b="1" dirty="0">
                <a:latin typeface="+mn-lt"/>
              </a:rPr>
              <a:t>Попросить кого-то прочитать материал вслух.</a:t>
            </a:r>
            <a:endParaRPr sz="2400" b="1" dirty="0">
              <a:latin typeface="+mn-lt"/>
            </a:endParaRPr>
          </a:p>
          <a:p>
            <a:pPr marL="0" indent="0">
              <a:spcBef>
                <a:spcPts val="592"/>
              </a:spcBef>
              <a:buClr>
                <a:schemeClr val="dk1"/>
              </a:buClr>
              <a:buSzPts val="2400"/>
              <a:buNone/>
            </a:pPr>
            <a:r>
              <a:rPr lang="ru-RU" sz="2400" b="1" dirty="0">
                <a:latin typeface="+mn-lt"/>
              </a:rPr>
              <a:t>Записывать лекции на диктофон.</a:t>
            </a:r>
          </a:p>
          <a:p>
            <a:pPr marL="0" lvl="0" indent="0" algn="l" rtl="0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ru-RU" sz="2400" b="1" dirty="0" smtClean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sz="2400" b="1" dirty="0" smtClean="0">
                <a:latin typeface="+mn-lt"/>
              </a:rPr>
              <a:t>Давать </a:t>
            </a:r>
            <a:r>
              <a:rPr lang="ru-RU" sz="2400" b="1" dirty="0">
                <a:latin typeface="+mn-lt"/>
              </a:rPr>
              <a:t>лекции в электронном виде, в виде распечатки крупным шрифтом, шрифтом Брайля</a:t>
            </a:r>
            <a:r>
              <a:rPr lang="ru-RU" sz="2400" b="1" dirty="0" smtClean="0">
                <a:latin typeface="+mn-lt"/>
              </a:rPr>
              <a:t>.</a:t>
            </a:r>
            <a:endParaRPr sz="24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9"/>
          <p:cNvSpPr txBox="1">
            <a:spLocks noGrp="1"/>
          </p:cNvSpPr>
          <p:nvPr>
            <p:ph type="title"/>
          </p:nvPr>
        </p:nvSpPr>
        <p:spPr>
          <a:xfrm>
            <a:off x="1013988" y="0"/>
            <a:ext cx="8130012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ru-RU" sz="3600" b="1" dirty="0" smtClean="0">
                <a:latin typeface="+mn-lt"/>
              </a:rPr>
              <a:t>Подготовка учебных материалов</a:t>
            </a:r>
            <a:endParaRPr sz="3600" b="1" dirty="0">
              <a:latin typeface="+mn-lt"/>
            </a:endParaRPr>
          </a:p>
        </p:txBody>
      </p:sp>
      <p:sp>
        <p:nvSpPr>
          <p:cNvPr id="200" name="Google Shape;200;p9"/>
          <p:cNvSpPr txBox="1">
            <a:spLocks noGrp="1"/>
          </p:cNvSpPr>
          <p:nvPr>
            <p:ph type="body" idx="1"/>
          </p:nvPr>
        </p:nvSpPr>
        <p:spPr>
          <a:xfrm>
            <a:off x="1200150" y="1231900"/>
            <a:ext cx="7733538" cy="541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 sz="2400" b="1" dirty="0" smtClean="0">
                <a:latin typeface="+mn-lt"/>
              </a:rPr>
              <a:t>Рекомендуется: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 sz="2400" b="1" dirty="0" smtClean="0">
                <a:latin typeface="+mn-lt"/>
              </a:rPr>
              <a:t>- </a:t>
            </a:r>
            <a:r>
              <a:rPr lang="ru-RU" sz="2400" b="1" dirty="0">
                <a:latin typeface="+mn-lt"/>
              </a:rPr>
              <a:t>размер шрифта не менее </a:t>
            </a:r>
            <a:r>
              <a:rPr lang="ru-RU" sz="2400" b="1" dirty="0">
                <a:latin typeface="+mn-lt"/>
                <a:ea typeface="Arial Black"/>
                <a:cs typeface="Arial Black"/>
                <a:sym typeface="Arial Black"/>
              </a:rPr>
              <a:t>16</a:t>
            </a:r>
            <a:r>
              <a:rPr lang="ru-RU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пт</a:t>
            </a:r>
            <a:r>
              <a:rPr lang="ru-RU" sz="2400" b="1" dirty="0">
                <a:latin typeface="+mn-lt"/>
              </a:rPr>
              <a:t>;</a:t>
            </a:r>
            <a:endParaRPr sz="2400" b="1" dirty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 sz="2400" b="1" dirty="0">
                <a:latin typeface="+mn-lt"/>
              </a:rPr>
              <a:t>- шрифт </a:t>
            </a:r>
            <a:r>
              <a:rPr lang="ru-RU" sz="2400" b="1" dirty="0" err="1">
                <a:latin typeface="+mn-lt"/>
                <a:ea typeface="Arial Black"/>
                <a:cs typeface="Arial Black"/>
                <a:sym typeface="Arial Black"/>
              </a:rPr>
              <a:t>Arial</a:t>
            </a:r>
            <a:r>
              <a:rPr lang="ru-RU" sz="2400" b="1" dirty="0">
                <a:latin typeface="+mn-lt"/>
                <a:ea typeface="Arial Black"/>
                <a:cs typeface="Arial Black"/>
                <a:sym typeface="Arial Black"/>
              </a:rPr>
              <a:t> </a:t>
            </a:r>
            <a:r>
              <a:rPr lang="ru-RU" sz="2400" b="1" dirty="0" err="1">
                <a:latin typeface="+mn-lt"/>
                <a:ea typeface="Arial Black"/>
                <a:cs typeface="Arial Black"/>
                <a:sym typeface="Arial Black"/>
              </a:rPr>
              <a:t>Black</a:t>
            </a:r>
            <a:r>
              <a:rPr lang="ru-RU" sz="2400" b="1" dirty="0">
                <a:latin typeface="+mn-lt"/>
              </a:rPr>
              <a:t> или </a:t>
            </a:r>
            <a:r>
              <a:rPr lang="ru-RU" sz="2400" b="1" dirty="0" err="1">
                <a:latin typeface="+mn-lt"/>
                <a:ea typeface="Verdana"/>
                <a:cs typeface="Verdana"/>
                <a:sym typeface="Verdana"/>
              </a:rPr>
              <a:t>Verdana</a:t>
            </a:r>
            <a:r>
              <a:rPr lang="ru-RU" sz="2400" b="1" dirty="0">
                <a:latin typeface="+mn-lt"/>
              </a:rPr>
              <a:t>;</a:t>
            </a:r>
            <a:endParaRPr sz="2400" b="1" dirty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 sz="2400" b="1" dirty="0">
                <a:latin typeface="+mn-lt"/>
              </a:rPr>
              <a:t>- для выделений в тексте для слабовидящих использовать яркие цвета: </a:t>
            </a:r>
            <a:r>
              <a:rPr lang="ru-RU" sz="2400" b="1" dirty="0">
                <a:solidFill>
                  <a:srgbClr val="FF0000"/>
                </a:solidFill>
                <a:latin typeface="+mn-lt"/>
              </a:rPr>
              <a:t>красный</a:t>
            </a:r>
            <a:r>
              <a:rPr lang="ru-RU" sz="2400" b="1" dirty="0">
                <a:latin typeface="+mn-lt"/>
              </a:rPr>
              <a:t>, </a:t>
            </a:r>
            <a:r>
              <a:rPr lang="ru-RU" sz="2400" b="1" dirty="0" smtClean="0">
                <a:solidFill>
                  <a:srgbClr val="0070C0"/>
                </a:solidFill>
                <a:latin typeface="+mn-lt"/>
              </a:rPr>
              <a:t>синий</a:t>
            </a:r>
            <a:r>
              <a:rPr lang="ru-RU" sz="2400" b="1" dirty="0" smtClean="0">
                <a:latin typeface="+mn-lt"/>
              </a:rPr>
              <a:t>;</a:t>
            </a:r>
            <a:endParaRPr sz="2400" b="1" dirty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 sz="2400" b="1" dirty="0">
                <a:latin typeface="+mn-lt"/>
              </a:rPr>
              <a:t>- для незрячих использовать шрифт Брайля;</a:t>
            </a:r>
            <a:endParaRPr sz="2400" b="1" dirty="0">
              <a:latin typeface="+mn-lt"/>
            </a:endParaRPr>
          </a:p>
          <a:p>
            <a:pPr marL="0" lvl="0" indent="0">
              <a:spcBef>
                <a:spcPts val="592"/>
              </a:spcBef>
              <a:buClr>
                <a:schemeClr val="dk1"/>
              </a:buClr>
              <a:buSzPct val="100000"/>
              <a:buNone/>
            </a:pPr>
            <a:r>
              <a:rPr lang="ru-RU" sz="2400" b="1" dirty="0" smtClean="0">
                <a:latin typeface="+mn-lt"/>
              </a:rPr>
              <a:t>- не </a:t>
            </a:r>
            <a:r>
              <a:rPr lang="ru-RU" sz="2400" b="1" dirty="0">
                <a:latin typeface="+mn-lt"/>
              </a:rPr>
              <a:t>использовать фотографии и сканы страниц </a:t>
            </a:r>
            <a:r>
              <a:rPr lang="ru-RU" sz="2400" b="1" dirty="0" smtClean="0">
                <a:latin typeface="+mn-lt"/>
              </a:rPr>
              <a:t>текста;</a:t>
            </a:r>
            <a:endParaRPr sz="2400" b="1" dirty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 sz="2400" b="1" dirty="0" smtClean="0">
                <a:latin typeface="+mn-lt"/>
              </a:rPr>
              <a:t>- кроссворды</a:t>
            </a:r>
            <a:r>
              <a:rPr lang="ru-RU" sz="2400" b="1" dirty="0">
                <a:latin typeface="+mn-lt"/>
              </a:rPr>
              <a:t>, задания на соотнесение следует размещать </a:t>
            </a:r>
            <a:r>
              <a:rPr lang="ru-RU" sz="2400" b="1" dirty="0" smtClean="0">
                <a:latin typeface="+mn-lt"/>
              </a:rPr>
              <a:t>построчно;</a:t>
            </a:r>
            <a:endParaRPr sz="2400" dirty="0" smtClean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 sz="2400" b="1" dirty="0" smtClean="0">
                <a:latin typeface="+mn-lt"/>
              </a:rPr>
              <a:t>- графики и рисунки замещать альтернативным текстом.</a:t>
            </a:r>
            <a:endParaRPr sz="2400" b="1" dirty="0" smtClean="0">
              <a:latin typeface="+mn-lt"/>
            </a:endParaRPr>
          </a:p>
          <a:p>
            <a:pPr marL="457200" lvl="0" indent="-292735" algn="l" rtl="0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Gill Sans"/>
              <a:buNone/>
            </a:pPr>
            <a:endParaRPr sz="24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0"/>
          <p:cNvSpPr txBox="1">
            <a:spLocks noGrp="1"/>
          </p:cNvSpPr>
          <p:nvPr>
            <p:ph type="title"/>
          </p:nvPr>
        </p:nvSpPr>
        <p:spPr>
          <a:xfrm>
            <a:off x="1004935" y="0"/>
            <a:ext cx="8139065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3600" b="1" dirty="0">
                <a:latin typeface="+mn-lt"/>
              </a:rPr>
              <a:t>Контроль знаний</a:t>
            </a:r>
            <a:endParaRPr sz="3600" b="1" dirty="0">
              <a:latin typeface="+mn-lt"/>
            </a:endParaRPr>
          </a:p>
        </p:txBody>
      </p:sp>
      <p:sp>
        <p:nvSpPr>
          <p:cNvPr id="206" name="Google Shape;206;p10"/>
          <p:cNvSpPr txBox="1">
            <a:spLocks noGrp="1"/>
          </p:cNvSpPr>
          <p:nvPr>
            <p:ph type="body" idx="1"/>
          </p:nvPr>
        </p:nvSpPr>
        <p:spPr>
          <a:xfrm>
            <a:off x="1200150" y="1447799"/>
            <a:ext cx="7733538" cy="521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ru-RU" sz="2400" b="1" dirty="0" smtClean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ru-RU" sz="2400" b="1" dirty="0" smtClean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sz="2400" b="1" dirty="0" smtClean="0">
                <a:latin typeface="+mn-lt"/>
              </a:rPr>
              <a:t>Рекомендуется: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ru-RU" sz="2400" b="1" dirty="0" smtClean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sz="2400" b="1" dirty="0" smtClean="0">
                <a:latin typeface="+mn-lt"/>
              </a:rPr>
              <a:t>- аудио </a:t>
            </a:r>
            <a:r>
              <a:rPr lang="ru-RU" sz="2400" b="1" dirty="0">
                <a:latin typeface="+mn-lt"/>
              </a:rPr>
              <a:t>тесты; </a:t>
            </a:r>
            <a:endParaRPr lang="ru-RU" sz="2400" b="1" dirty="0" smtClean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b="1" dirty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sz="2400" b="1" dirty="0" smtClean="0">
                <a:latin typeface="+mn-lt"/>
              </a:rPr>
              <a:t>- устные ответы; 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ru-RU" sz="2400" b="1" dirty="0" smtClean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sz="2400" b="1" dirty="0" smtClean="0">
                <a:latin typeface="+mn-lt"/>
              </a:rPr>
              <a:t>- увеличение </a:t>
            </a:r>
            <a:r>
              <a:rPr lang="ru-RU" sz="2400" b="1" dirty="0">
                <a:latin typeface="+mn-lt"/>
              </a:rPr>
              <a:t>времени на подготовку.</a:t>
            </a:r>
            <a:endParaRPr sz="24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261" y="1142093"/>
            <a:ext cx="4857482" cy="31192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" name="Google Shape;224;p32"/>
          <p:cNvSpPr txBox="1">
            <a:spLocks noGrp="1"/>
          </p:cNvSpPr>
          <p:nvPr>
            <p:ph type="title"/>
          </p:nvPr>
        </p:nvSpPr>
        <p:spPr>
          <a:xfrm>
            <a:off x="1021976" y="-1"/>
            <a:ext cx="8122024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SzPts val="3600"/>
              <a:buFont typeface="Gill Sans"/>
              <a:buNone/>
            </a:pPr>
            <a:r>
              <a:rPr lang="ru-RU" sz="3600" b="1" dirty="0">
                <a:latin typeface="+mn-lt"/>
              </a:rPr>
              <a:t>Техника для обучения</a:t>
            </a:r>
            <a:endParaRPr sz="3600" b="1" dirty="0">
              <a:latin typeface="+mn-lt"/>
            </a:endParaRPr>
          </a:p>
        </p:txBody>
      </p:sp>
      <p:pic>
        <p:nvPicPr>
          <p:cNvPr id="225" name="Google Shape;225;p3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557" y="4406900"/>
            <a:ext cx="6177629" cy="19440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92;p29"/>
          <p:cNvSpPr txBox="1">
            <a:spLocks noGrp="1"/>
          </p:cNvSpPr>
          <p:nvPr>
            <p:ph type="body" idx="1"/>
          </p:nvPr>
        </p:nvSpPr>
        <p:spPr>
          <a:xfrm>
            <a:off x="1498236" y="1699072"/>
            <a:ext cx="4043672" cy="739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chemeClr val="dk1"/>
              </a:buClr>
              <a:buSzPts val="2400"/>
              <a:buNone/>
            </a:pPr>
            <a:r>
              <a:rPr lang="ru-RU" sz="2400" b="1" dirty="0">
                <a:latin typeface="+mn-lt"/>
              </a:rPr>
              <a:t>Дисплей Брайля </a:t>
            </a:r>
            <a:endParaRPr sz="24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2883" y="1973399"/>
            <a:ext cx="4513718" cy="3616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3" name="Google Shape;213;p30"/>
          <p:cNvSpPr txBox="1"/>
          <p:nvPr/>
        </p:nvSpPr>
        <p:spPr>
          <a:xfrm>
            <a:off x="1021976" y="-1"/>
            <a:ext cx="8122024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SzPts val="3600"/>
              <a:buFont typeface="Arial"/>
              <a:buNone/>
            </a:pPr>
            <a:r>
              <a:rPr lang="ru-RU" sz="3600" b="1" i="0" u="none" strike="noStrike" cap="none">
                <a:solidFill>
                  <a:srgbClr val="562214"/>
                </a:solidFill>
                <a:latin typeface="+mn-lt"/>
                <a:ea typeface="Gill Sans"/>
                <a:cs typeface="Gill Sans"/>
                <a:sym typeface="Gill Sans"/>
              </a:rPr>
              <a:t>Техника для обучения</a:t>
            </a:r>
            <a:endParaRPr sz="3600" b="1" i="0" u="none" strike="noStrike" cap="none">
              <a:solidFill>
                <a:srgbClr val="562214"/>
              </a:solidFill>
              <a:latin typeface="+mn-lt"/>
              <a:ea typeface="Gill Sans"/>
              <a:cs typeface="Gill Sans"/>
              <a:sym typeface="Gill Sans"/>
            </a:endParaRPr>
          </a:p>
        </p:txBody>
      </p:sp>
      <p:sp>
        <p:nvSpPr>
          <p:cNvPr id="6" name="Google Shape;192;p29"/>
          <p:cNvSpPr txBox="1">
            <a:spLocks/>
          </p:cNvSpPr>
          <p:nvPr/>
        </p:nvSpPr>
        <p:spPr>
          <a:xfrm>
            <a:off x="4146517" y="5689540"/>
            <a:ext cx="3409983" cy="7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004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⚫"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◦"/>
              <a:defRPr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indent="0" algn="r">
              <a:spcBef>
                <a:spcPts val="0"/>
              </a:spcBef>
              <a:buClr>
                <a:schemeClr val="dk1"/>
              </a:buClr>
              <a:buSzPts val="2400"/>
              <a:buFont typeface="Noto Sans Symbols"/>
              <a:buNone/>
            </a:pPr>
            <a:r>
              <a:rPr lang="ru-RU" sz="2400" b="1" dirty="0" err="1" smtClean="0">
                <a:latin typeface="+mn-lt"/>
              </a:rPr>
              <a:t>Тифлофлешплеер</a:t>
            </a:r>
            <a:endParaRPr lang="ru-RU" sz="2400" b="1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1472475"/>
            <a:ext cx="2780584" cy="169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79896" y="1383507"/>
            <a:ext cx="4294203" cy="268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9" name="Google Shape;219;p31"/>
          <p:cNvSpPr txBox="1">
            <a:spLocks noGrp="1"/>
          </p:cNvSpPr>
          <p:nvPr>
            <p:ph type="title"/>
          </p:nvPr>
        </p:nvSpPr>
        <p:spPr>
          <a:xfrm>
            <a:off x="1021976" y="-1"/>
            <a:ext cx="8122024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SzPts val="3600"/>
              <a:buFont typeface="Gill Sans"/>
              <a:buNone/>
            </a:pPr>
            <a:r>
              <a:rPr lang="ru-RU" sz="3600" b="1">
                <a:latin typeface="+mn-lt"/>
              </a:rPr>
              <a:t>Техника для обучения</a:t>
            </a:r>
            <a:endParaRPr sz="3600" b="1">
              <a:latin typeface="+mn-lt"/>
            </a:endParaRPr>
          </a:p>
        </p:txBody>
      </p:sp>
      <p:pic>
        <p:nvPicPr>
          <p:cNvPr id="4" name="Google Shape;212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85870">
            <a:off x="1462174" y="3208687"/>
            <a:ext cx="2307901" cy="341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586">
            <a:off x="4260371" y="4179051"/>
            <a:ext cx="1960352" cy="246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192;p29"/>
          <p:cNvSpPr txBox="1">
            <a:spLocks noGrp="1"/>
          </p:cNvSpPr>
          <p:nvPr>
            <p:ph type="body" idx="1"/>
          </p:nvPr>
        </p:nvSpPr>
        <p:spPr>
          <a:xfrm>
            <a:off x="1187374" y="1612107"/>
            <a:ext cx="2857499" cy="1343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>
              <a:spcBef>
                <a:spcPts val="0"/>
              </a:spcBef>
              <a:buClr>
                <a:schemeClr val="dk1"/>
              </a:buClr>
              <a:buSzPts val="2400"/>
              <a:buNone/>
            </a:pPr>
            <a:r>
              <a:rPr lang="ru-RU" sz="2400" b="1" dirty="0" smtClean="0">
                <a:latin typeface="+mn-lt"/>
              </a:rPr>
              <a:t>Прибор</a:t>
            </a:r>
          </a:p>
          <a:p>
            <a:pPr marL="0" lvl="0" indent="0" algn="r">
              <a:spcBef>
                <a:spcPts val="0"/>
              </a:spcBef>
              <a:buClr>
                <a:schemeClr val="dk1"/>
              </a:buClr>
              <a:buSzPts val="2400"/>
              <a:buNone/>
            </a:pPr>
            <a:r>
              <a:rPr lang="ru-RU" sz="2400" b="1" dirty="0" smtClean="0">
                <a:latin typeface="+mn-lt"/>
              </a:rPr>
              <a:t>для письма</a:t>
            </a:r>
          </a:p>
          <a:p>
            <a:pPr marL="0" lvl="0" indent="0" algn="r">
              <a:spcBef>
                <a:spcPts val="0"/>
              </a:spcBef>
              <a:buClr>
                <a:schemeClr val="dk1"/>
              </a:buClr>
              <a:buSzPts val="2400"/>
              <a:buNone/>
            </a:pPr>
            <a:r>
              <a:rPr lang="ru-RU" sz="2400" b="1" dirty="0" smtClean="0">
                <a:latin typeface="+mn-lt"/>
              </a:rPr>
              <a:t>по </a:t>
            </a:r>
            <a:r>
              <a:rPr lang="ru-RU" sz="2400" b="1" dirty="0">
                <a:latin typeface="+mn-lt"/>
              </a:rPr>
              <a:t>Брайлю</a:t>
            </a:r>
            <a:endParaRPr sz="2400" b="1" dirty="0">
              <a:latin typeface="+mn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356" y="4790252"/>
            <a:ext cx="1335086" cy="177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"/>
          <p:cNvSpPr txBox="1">
            <a:spLocks noGrp="1"/>
          </p:cNvSpPr>
          <p:nvPr>
            <p:ph type="ctrTitle"/>
          </p:nvPr>
        </p:nvSpPr>
        <p:spPr>
          <a:xfrm>
            <a:off x="1016000" y="0"/>
            <a:ext cx="8128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3600" b="1" dirty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Понятие «нарушение зрения»</a:t>
            </a:r>
            <a:endParaRPr sz="3600" b="1" dirty="0"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9" name="Google Shape;109;p1"/>
          <p:cNvSpPr txBox="1">
            <a:spLocks noGrp="1"/>
          </p:cNvSpPr>
          <p:nvPr>
            <p:ph type="subTitle" idx="1"/>
          </p:nvPr>
        </p:nvSpPr>
        <p:spPr>
          <a:xfrm>
            <a:off x="1228725" y="1747319"/>
            <a:ext cx="7715250" cy="4910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</a:pPr>
            <a:r>
              <a:rPr lang="ru-RU" sz="2800" b="1" dirty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Степень нарушения зрительной функции определяется по уровню снижения остроты зрения – способность глаза видеть две светящиеся точки при минимальном расстоянии между ними. </a:t>
            </a:r>
            <a:endParaRPr sz="2800" dirty="0"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</a:pPr>
            <a:endParaRPr sz="2800" b="1" dirty="0"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0" name="Google Shape;11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20055" y="4418964"/>
            <a:ext cx="3095624" cy="1938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1" name="Google Shape;111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0289" y="5116287"/>
            <a:ext cx="3239582" cy="1294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1"/>
          <p:cNvSpPr txBox="1">
            <a:spLocks noGrp="1"/>
          </p:cNvSpPr>
          <p:nvPr>
            <p:ph type="title"/>
          </p:nvPr>
        </p:nvSpPr>
        <p:spPr>
          <a:xfrm>
            <a:off x="1021976" y="-1"/>
            <a:ext cx="8122024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buSzPts val="3600"/>
            </a:pPr>
            <a:r>
              <a:rPr lang="ru-RU" sz="3600" b="1" dirty="0" smtClean="0">
                <a:latin typeface="+mn-lt"/>
              </a:rPr>
              <a:t>Отношение </a:t>
            </a:r>
            <a:r>
              <a:rPr lang="ru-RU" sz="3600" b="1" dirty="0">
                <a:latin typeface="+mn-lt"/>
              </a:rPr>
              <a:t>к </a:t>
            </a:r>
            <a:r>
              <a:rPr lang="ru-RU" sz="3600" b="1" dirty="0" smtClean="0">
                <a:latin typeface="+mn-lt"/>
              </a:rPr>
              <a:t>людям</a:t>
            </a:r>
            <a:endParaRPr sz="3600" b="1" dirty="0">
              <a:latin typeface="+mn-lt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168400" y="1141413"/>
            <a:ext cx="7559674" cy="2147887"/>
          </a:xfrm>
        </p:spPr>
        <p:txBody>
          <a:bodyPr>
            <a:normAutofit/>
          </a:bodyPr>
          <a:lstStyle/>
          <a:p>
            <a:pPr marL="137160" indent="0" algn="just">
              <a:buNone/>
            </a:pPr>
            <a:r>
              <a:rPr lang="ru-RU" sz="2000" dirty="0">
                <a:latin typeface="+mn-lt"/>
              </a:rPr>
              <a:t>«Отношение к людям с ограничениями по здоровью </a:t>
            </a:r>
            <a:r>
              <a:rPr lang="ru-RU" sz="2000" dirty="0" smtClean="0">
                <a:latin typeface="+mn-lt"/>
              </a:rPr>
              <a:t>— это </a:t>
            </a:r>
            <a:r>
              <a:rPr lang="ru-RU" sz="2000" dirty="0">
                <a:latin typeface="+mn-lt"/>
              </a:rPr>
              <a:t>показатель зрелости общества и государства</a:t>
            </a:r>
            <a:r>
              <a:rPr lang="ru-RU" sz="2000" dirty="0" smtClean="0">
                <a:latin typeface="+mn-lt"/>
              </a:rPr>
              <a:t>.»</a:t>
            </a:r>
            <a:endParaRPr lang="ru-RU" sz="2000" dirty="0">
              <a:latin typeface="+mn-lt"/>
            </a:endParaRPr>
          </a:p>
        </p:txBody>
      </p:sp>
      <p:pic>
        <p:nvPicPr>
          <p:cNvPr id="4098" name="Picture 2" descr="https://cdn25.img.ria.ru/images/07e4/04/1d/1570748562_0:300:2948:1958_600x0_80_0_0_c9b1fa4b85fca1e45aa47a7fc51930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165" y="2405735"/>
            <a:ext cx="3902074" cy="2191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Текст 1"/>
          <p:cNvSpPr txBox="1">
            <a:spLocks/>
          </p:cNvSpPr>
          <p:nvPr/>
        </p:nvSpPr>
        <p:spPr>
          <a:xfrm>
            <a:off x="3759805" y="4965700"/>
            <a:ext cx="4825395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004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⚫"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◦"/>
              <a:defRPr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137160" indent="0" algn="r">
              <a:buNone/>
            </a:pPr>
            <a:r>
              <a:rPr lang="ru-RU" sz="2000" dirty="0" smtClean="0">
                <a:latin typeface="+mn-lt"/>
              </a:rPr>
              <a:t>Права и свободы инвалидов  закреплены поправками</a:t>
            </a:r>
          </a:p>
          <a:p>
            <a:pPr marL="137160" indent="0" algn="r">
              <a:buNone/>
            </a:pPr>
            <a:r>
              <a:rPr lang="ru-RU" sz="2000" dirty="0" smtClean="0">
                <a:latin typeface="+mn-lt"/>
              </a:rPr>
              <a:t>в Конституцию.</a:t>
            </a:r>
            <a:endParaRPr lang="ru-RU" sz="2000" dirty="0">
              <a:latin typeface="+mn-lt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83" y="3159159"/>
            <a:ext cx="2222122" cy="3107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23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"/>
          <p:cNvSpPr txBox="1">
            <a:spLocks noGrp="1"/>
          </p:cNvSpPr>
          <p:nvPr>
            <p:ph type="title"/>
          </p:nvPr>
        </p:nvSpPr>
        <p:spPr>
          <a:xfrm>
            <a:off x="1016000" y="-1"/>
            <a:ext cx="8128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3600" b="1" dirty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Виды нарушения зрения</a:t>
            </a:r>
            <a:endParaRPr sz="3600" b="1" dirty="0"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7" name="Google Shape;117;p2"/>
          <p:cNvSpPr txBox="1">
            <a:spLocks noGrp="1"/>
          </p:cNvSpPr>
          <p:nvPr>
            <p:ph type="body" idx="1"/>
          </p:nvPr>
        </p:nvSpPr>
        <p:spPr>
          <a:xfrm>
            <a:off x="1013988" y="1447799"/>
            <a:ext cx="7919700" cy="5106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8097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</a:pPr>
            <a:endParaRPr lang="ru-RU" sz="2800" b="1" dirty="0" smtClean="0"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8097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ru-RU" sz="2800" b="1" dirty="0" smtClean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Слепые</a:t>
            </a:r>
            <a:r>
              <a:rPr lang="ru-RU" sz="2800" b="1" dirty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 </a:t>
            </a:r>
            <a:r>
              <a:rPr lang="ru-RU" sz="2800" b="1" dirty="0" smtClean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люди - </a:t>
            </a:r>
            <a:r>
              <a:rPr lang="ru-RU" sz="2800" b="1" dirty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с полным отсутствием зрительных ощущений, либо имеющие остаточное </a:t>
            </a:r>
            <a:r>
              <a:rPr lang="ru-RU" sz="2800" b="1" dirty="0" smtClean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зрение.</a:t>
            </a:r>
            <a:endParaRPr sz="2800" b="1" dirty="0"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80975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</a:pPr>
            <a:endParaRPr lang="ru-RU" sz="2800" b="1" dirty="0" smtClean="0"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80975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ru-RU" sz="2800" b="1" dirty="0" smtClean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Слабовидящие люди - с </a:t>
            </a:r>
            <a:r>
              <a:rPr lang="ru-RU" sz="2800" b="1" dirty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остротой зрения от 0,05 до 0,2. </a:t>
            </a:r>
            <a:endParaRPr sz="2800" b="1" dirty="0"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47675" lvl="0" indent="0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 b="1" dirty="0"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 txBox="1">
            <a:spLocks noGrp="1"/>
          </p:cNvSpPr>
          <p:nvPr>
            <p:ph type="title"/>
          </p:nvPr>
        </p:nvSpPr>
        <p:spPr>
          <a:xfrm>
            <a:off x="1016000" y="-1"/>
            <a:ext cx="8128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ill Sans"/>
              <a:buNone/>
            </a:pPr>
            <a:r>
              <a:rPr lang="ru-RU" sz="3600" b="1">
                <a:latin typeface="+mn-lt"/>
              </a:rPr>
              <a:t>Причины нарушения зрения</a:t>
            </a:r>
            <a:endParaRPr sz="3600" b="1">
              <a:latin typeface="+mn-lt"/>
            </a:endParaRPr>
          </a:p>
        </p:txBody>
      </p:sp>
      <p:sp>
        <p:nvSpPr>
          <p:cNvPr id="125" name="Google Shape;125;p24"/>
          <p:cNvSpPr txBox="1">
            <a:spLocks noGrp="1"/>
          </p:cNvSpPr>
          <p:nvPr>
            <p:ph type="body" idx="1"/>
          </p:nvPr>
        </p:nvSpPr>
        <p:spPr>
          <a:xfrm>
            <a:off x="1019175" y="1447800"/>
            <a:ext cx="7914513" cy="51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indent="0">
              <a:spcBef>
                <a:spcPts val="0"/>
              </a:spcBef>
              <a:buSzPts val="2240"/>
              <a:buNone/>
            </a:pPr>
            <a:r>
              <a:rPr lang="ru-RU" sz="2800" b="1" dirty="0" smtClean="0">
                <a:latin typeface="+mn-lt"/>
              </a:rPr>
              <a:t>- катаракта;</a:t>
            </a:r>
          </a:p>
          <a:p>
            <a:pPr marL="342900" lvl="0" indent="0">
              <a:spcBef>
                <a:spcPts val="0"/>
              </a:spcBef>
              <a:buSzPts val="2240"/>
              <a:buNone/>
            </a:pPr>
            <a:r>
              <a:rPr lang="ru-RU" sz="2800" b="1" dirty="0">
                <a:latin typeface="+mn-lt"/>
              </a:rPr>
              <a:t>- глаукома;</a:t>
            </a:r>
            <a:endParaRPr lang="ru-RU" sz="2800" dirty="0">
              <a:latin typeface="+mn-lt"/>
            </a:endParaRPr>
          </a:p>
          <a:p>
            <a:pPr marL="342900" lvl="0" indent="0">
              <a:spcBef>
                <a:spcPts val="0"/>
              </a:spcBef>
              <a:buSzPts val="2240"/>
              <a:buNone/>
            </a:pPr>
            <a:r>
              <a:rPr lang="ru-RU" sz="2800" b="1" dirty="0">
                <a:latin typeface="+mn-lt"/>
              </a:rPr>
              <a:t>- трахома;</a:t>
            </a:r>
            <a:endParaRPr lang="ru-RU" sz="2800" dirty="0">
              <a:latin typeface="+mn-lt"/>
            </a:endParaRPr>
          </a:p>
          <a:p>
            <a:pPr marL="342900" lvl="0" indent="0">
              <a:spcBef>
                <a:spcPts val="0"/>
              </a:spcBef>
              <a:buSzPts val="2240"/>
              <a:buNone/>
            </a:pPr>
            <a:r>
              <a:rPr lang="ru-RU" sz="2800" b="1" dirty="0">
                <a:latin typeface="+mn-lt"/>
              </a:rPr>
              <a:t>- заболевания зрительного нерва;</a:t>
            </a:r>
          </a:p>
          <a:p>
            <a:pPr marL="342900" lvl="0" indent="0">
              <a:spcBef>
                <a:spcPts val="0"/>
              </a:spcBef>
              <a:buSzPts val="2240"/>
              <a:buNone/>
            </a:pPr>
            <a:r>
              <a:rPr lang="ru-RU" sz="2800" b="1" dirty="0">
                <a:latin typeface="+mn-lt"/>
              </a:rPr>
              <a:t>- помутнение роговицы;</a:t>
            </a:r>
            <a:endParaRPr lang="ru-RU" sz="2800" dirty="0">
              <a:latin typeface="+mn-lt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ru-RU" sz="2800" b="1" dirty="0" smtClean="0">
                <a:latin typeface="+mn-lt"/>
              </a:rPr>
              <a:t>- </a:t>
            </a:r>
            <a:r>
              <a:rPr lang="ru-RU" sz="2800" b="1" dirty="0">
                <a:latin typeface="+mn-lt"/>
              </a:rPr>
              <a:t>внутриутробные инфекции плода; </a:t>
            </a:r>
            <a:endParaRPr dirty="0">
              <a:latin typeface="+mn-lt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ru-RU" sz="2800" b="1" dirty="0" smtClean="0">
                <a:latin typeface="+mn-lt"/>
              </a:rPr>
              <a:t>- </a:t>
            </a:r>
            <a:r>
              <a:rPr lang="ru-RU" sz="2800" b="1" dirty="0">
                <a:latin typeface="+mn-lt"/>
              </a:rPr>
              <a:t>нескорректированные аномалии рефракции;</a:t>
            </a:r>
            <a:endParaRPr dirty="0">
              <a:latin typeface="+mn-lt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ru-RU" sz="2800" b="1" dirty="0" smtClean="0">
                <a:latin typeface="+mn-lt"/>
              </a:rPr>
              <a:t>- </a:t>
            </a:r>
            <a:r>
              <a:rPr lang="ru-RU" sz="2800" b="1" dirty="0">
                <a:latin typeface="+mn-lt"/>
              </a:rPr>
              <a:t>возрастная дегенерация желтого пятна;</a:t>
            </a:r>
            <a:endParaRPr dirty="0">
              <a:latin typeface="+mn-lt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ru-RU" sz="2800" b="1" dirty="0" smtClean="0">
                <a:latin typeface="+mn-lt"/>
              </a:rPr>
              <a:t>- </a:t>
            </a:r>
            <a:r>
              <a:rPr lang="ru-RU" sz="2800" b="1" dirty="0">
                <a:latin typeface="+mn-lt"/>
              </a:rPr>
              <a:t>диабетическая </a:t>
            </a:r>
            <a:r>
              <a:rPr lang="ru-RU" sz="2800" b="1" dirty="0" err="1">
                <a:latin typeface="+mn-lt"/>
              </a:rPr>
              <a:t>ретинопатия</a:t>
            </a:r>
            <a:r>
              <a:rPr lang="ru-RU" sz="2800" b="1" dirty="0">
                <a:latin typeface="+mn-lt"/>
              </a:rPr>
              <a:t>;</a:t>
            </a:r>
            <a:endParaRPr dirty="0">
              <a:latin typeface="+mn-lt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ru-RU" sz="2800" b="1" dirty="0" smtClean="0">
                <a:latin typeface="+mn-lt"/>
              </a:rPr>
              <a:t>- </a:t>
            </a:r>
            <a:r>
              <a:rPr lang="ru-RU" sz="2800" b="1" dirty="0">
                <a:latin typeface="+mn-lt"/>
              </a:rPr>
              <a:t>травмы.</a:t>
            </a:r>
            <a:endParaRPr sz="2800" b="1" dirty="0">
              <a:latin typeface="+mn-lt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</a:pPr>
            <a:endParaRPr sz="2800" b="1" dirty="0">
              <a:latin typeface="+mn-lt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</a:pPr>
            <a:endParaRPr sz="28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 txBox="1">
            <a:spLocks noGrp="1"/>
          </p:cNvSpPr>
          <p:nvPr>
            <p:ph type="title"/>
          </p:nvPr>
        </p:nvSpPr>
        <p:spPr>
          <a:xfrm>
            <a:off x="1016000" y="0"/>
            <a:ext cx="8128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buSzPts val="4300"/>
            </a:pPr>
            <a:r>
              <a:rPr lang="ru-RU" sz="4400" b="1" dirty="0">
                <a:latin typeface="+mn-lt"/>
              </a:rPr>
              <a:t>Н</a:t>
            </a:r>
            <a:r>
              <a:rPr lang="ru-RU" sz="4400" b="1" dirty="0" smtClean="0">
                <a:latin typeface="+mn-lt"/>
              </a:rPr>
              <a:t>езрячие </a:t>
            </a:r>
            <a:r>
              <a:rPr lang="ru-RU" sz="4400" b="1" dirty="0">
                <a:latin typeface="+mn-lt"/>
              </a:rPr>
              <a:t>и </a:t>
            </a:r>
            <a:r>
              <a:rPr lang="ru-RU" sz="4400" b="1" dirty="0" smtClean="0">
                <a:latin typeface="+mn-lt"/>
              </a:rPr>
              <a:t>слабовидящие</a:t>
            </a:r>
            <a:endParaRPr b="1" dirty="0">
              <a:latin typeface="+mn-lt"/>
            </a:endParaRPr>
          </a:p>
        </p:txBody>
      </p:sp>
      <p:pic>
        <p:nvPicPr>
          <p:cNvPr id="131" name="Google Shape;131;p25" descr="C:\Users\Марина\Google Диск\Семинар про незрячих\картинки\n (4)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413896" y="1677889"/>
            <a:ext cx="3098542" cy="953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2" name="Google Shape;132;p25" descr="C:\Users\Марина\Google Диск\Семинар про незрячих\картинки\n (17).jpg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6285" y="3427463"/>
            <a:ext cx="3136900" cy="1038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" name="Google Shape;133;p25" descr="C:\Users\Марина\Google Диск\Семинар про незрячих\картинки\n (5).jpg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9993" y="2431204"/>
            <a:ext cx="1701191" cy="4261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5" descr="C:\Users\Марина\Google Диск\Семинар про незрячих\картинки\n (11).jpg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1900" y="1664318"/>
            <a:ext cx="2154764" cy="3526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5" name="Google Shape;135;p25" descr="C:\Users\Марина\Google Диск\Семинар про незрячих\картинки\n (9).jpg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382017" y="5197270"/>
            <a:ext cx="3144034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>
            <a:spLocks noGrp="1"/>
          </p:cNvSpPr>
          <p:nvPr>
            <p:ph type="title"/>
          </p:nvPr>
        </p:nvSpPr>
        <p:spPr>
          <a:xfrm>
            <a:off x="1004935" y="-1"/>
            <a:ext cx="8139065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ru-RU" sz="3600" b="1">
                <a:latin typeface="+mn-lt"/>
              </a:rPr>
              <a:t>Шрифт Брайля</a:t>
            </a:r>
            <a:endParaRPr sz="3600" b="1">
              <a:latin typeface="+mn-lt"/>
            </a:endParaRPr>
          </a:p>
        </p:txBody>
      </p:sp>
      <p:sp>
        <p:nvSpPr>
          <p:cNvPr id="192" name="Google Shape;192;p29"/>
          <p:cNvSpPr txBox="1">
            <a:spLocks noGrp="1"/>
          </p:cNvSpPr>
          <p:nvPr>
            <p:ph type="body" idx="1"/>
          </p:nvPr>
        </p:nvSpPr>
        <p:spPr>
          <a:xfrm>
            <a:off x="1308100" y="1447799"/>
            <a:ext cx="7531100" cy="517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sz="2400" b="1" dirty="0" smtClean="0">
                <a:latin typeface="+mn-lt"/>
              </a:rPr>
              <a:t>Распечатанный текст</a:t>
            </a:r>
            <a:endParaRPr lang="ru-RU" sz="2400" b="1" dirty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ru-RU" sz="2400" b="1" dirty="0" smtClean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ru-RU" sz="2400" b="1" dirty="0" smtClean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ru-RU" sz="2400" b="1" dirty="0" smtClean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sz="2400" b="1" dirty="0" smtClean="0">
                <a:latin typeface="+mn-lt"/>
              </a:rPr>
              <a:t>Принтер</a:t>
            </a:r>
            <a:endParaRPr sz="2400" b="1" dirty="0">
              <a:latin typeface="+mn-lt"/>
            </a:endParaRPr>
          </a:p>
        </p:txBody>
      </p:sp>
      <p:pic>
        <p:nvPicPr>
          <p:cNvPr id="193" name="Google Shape;19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17423" y="2147197"/>
            <a:ext cx="5528714" cy="3345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" name="Google Shape;194;p29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8427" y="3517900"/>
            <a:ext cx="3413091" cy="27813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"/>
          <p:cNvSpPr txBox="1">
            <a:spLocks noGrp="1"/>
          </p:cNvSpPr>
          <p:nvPr>
            <p:ph type="title"/>
          </p:nvPr>
        </p:nvSpPr>
        <p:spPr>
          <a:xfrm>
            <a:off x="1013988" y="1"/>
            <a:ext cx="8130012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lang="ru-RU" sz="3600" b="1" dirty="0">
                <a:latin typeface="+mn-lt"/>
              </a:rPr>
              <a:t>Психологические особенности людей с нарушением зрения</a:t>
            </a:r>
            <a:endParaRPr sz="3600" b="1" dirty="0">
              <a:latin typeface="+mn-lt"/>
            </a:endParaRPr>
          </a:p>
        </p:txBody>
      </p:sp>
      <p:sp>
        <p:nvSpPr>
          <p:cNvPr id="141" name="Google Shape;141;p4"/>
          <p:cNvSpPr txBox="1">
            <a:spLocks noGrp="1"/>
          </p:cNvSpPr>
          <p:nvPr>
            <p:ph type="body" idx="1"/>
          </p:nvPr>
        </p:nvSpPr>
        <p:spPr>
          <a:xfrm>
            <a:off x="1257300" y="1602463"/>
            <a:ext cx="7676388" cy="4988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chemeClr val="dk1"/>
              </a:buClr>
              <a:buSzPts val="2400"/>
              <a:buNone/>
            </a:pPr>
            <a:r>
              <a:rPr lang="ru-RU" sz="2400" b="1" dirty="0" smtClean="0">
                <a:latin typeface="+mn-lt"/>
              </a:rPr>
              <a:t>- отклонения </a:t>
            </a:r>
            <a:r>
              <a:rPr lang="ru-RU" sz="2400" b="1" dirty="0">
                <a:latin typeface="+mn-lt"/>
              </a:rPr>
              <a:t>во всех видах познавательной </a:t>
            </a:r>
            <a:endParaRPr sz="2400" b="1" dirty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sz="2400" b="1" dirty="0">
                <a:latin typeface="+mn-lt"/>
              </a:rPr>
              <a:t>деятельности;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sz="2400" b="1" dirty="0" smtClean="0">
                <a:latin typeface="+mn-lt"/>
              </a:rPr>
              <a:t>- сокращение </a:t>
            </a:r>
            <a:r>
              <a:rPr lang="ru-RU" sz="2400" b="1" dirty="0">
                <a:latin typeface="+mn-lt"/>
              </a:rPr>
              <a:t>зрительных ощущений;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sz="2400" b="1" dirty="0" smtClean="0">
                <a:latin typeface="+mn-lt"/>
              </a:rPr>
              <a:t>- неуверенность</a:t>
            </a:r>
            <a:r>
              <a:rPr lang="ru-RU" sz="2400" b="1" dirty="0">
                <a:latin typeface="+mn-lt"/>
              </a:rPr>
              <a:t>, пассивность, склонность к </a:t>
            </a:r>
            <a:r>
              <a:rPr lang="ru-RU" sz="2400" b="1" dirty="0" smtClean="0">
                <a:latin typeface="+mn-lt"/>
              </a:rPr>
              <a:t>самоизоляции;</a:t>
            </a:r>
            <a:endParaRPr sz="2400" b="1" dirty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sz="2400" b="1" dirty="0" smtClean="0">
                <a:latin typeface="+mn-lt"/>
              </a:rPr>
              <a:t>- повышенная </a:t>
            </a:r>
            <a:r>
              <a:rPr lang="ru-RU" sz="2400" b="1" dirty="0">
                <a:latin typeface="+mn-lt"/>
              </a:rPr>
              <a:t>возбудимость, раздражительность, агрессивность и др.;</a:t>
            </a:r>
            <a:endParaRPr sz="2400" b="1" dirty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sz="2400" b="1" dirty="0" smtClean="0">
                <a:latin typeface="+mn-lt"/>
              </a:rPr>
              <a:t>- нарушение </a:t>
            </a:r>
            <a:r>
              <a:rPr lang="ru-RU" sz="2400" b="1" dirty="0">
                <a:latin typeface="+mn-lt"/>
              </a:rPr>
              <a:t>ориентировки в пространстве;</a:t>
            </a:r>
            <a:endParaRPr sz="2400" b="1" dirty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sz="2400" b="1" dirty="0" smtClean="0">
                <a:latin typeface="+mn-lt"/>
              </a:rPr>
              <a:t>- сокращения </a:t>
            </a:r>
            <a:r>
              <a:rPr lang="ru-RU" sz="2400" b="1" dirty="0">
                <a:latin typeface="+mn-lt"/>
              </a:rPr>
              <a:t>круга общения;</a:t>
            </a:r>
            <a:endParaRPr sz="2400" b="1" dirty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sz="2400" b="1" dirty="0" smtClean="0">
                <a:latin typeface="+mn-lt"/>
              </a:rPr>
              <a:t>- трудности </a:t>
            </a:r>
            <a:r>
              <a:rPr lang="ru-RU" sz="2400" b="1" dirty="0">
                <a:latin typeface="+mn-lt"/>
              </a:rPr>
              <a:t>в самообслуживании, в трудовой деятельности.</a:t>
            </a:r>
            <a:endParaRPr sz="2400" b="1" dirty="0">
              <a:latin typeface="+mn-lt"/>
            </a:endParaRPr>
          </a:p>
          <a:p>
            <a:pPr marL="342900" lvl="0" indent="-185420" algn="l" rtl="0">
              <a:lnSpc>
                <a:spcPct val="10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>
            <a:spLocks noGrp="1"/>
          </p:cNvSpPr>
          <p:nvPr>
            <p:ph type="title"/>
          </p:nvPr>
        </p:nvSpPr>
        <p:spPr>
          <a:xfrm>
            <a:off x="990600" y="0"/>
            <a:ext cx="81534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SzPts val="3600"/>
              <a:buFont typeface="Gill Sans"/>
              <a:buNone/>
            </a:pPr>
            <a:r>
              <a:rPr lang="ru-RU" sz="3600" b="1" dirty="0">
                <a:latin typeface="+mn-lt"/>
              </a:rPr>
              <a:t>Особенности взаимодействия </a:t>
            </a:r>
            <a:r>
              <a:rPr lang="ru-RU" sz="3200" b="1" dirty="0">
                <a:latin typeface="+mn-lt"/>
              </a:rPr>
              <a:t>незрячих </a:t>
            </a:r>
            <a:r>
              <a:rPr lang="ru-RU" sz="3200" b="1" dirty="0" smtClean="0">
                <a:latin typeface="+mn-lt"/>
              </a:rPr>
              <a:t>с социальным окружением</a:t>
            </a:r>
            <a:endParaRPr sz="3200" b="1" dirty="0">
              <a:latin typeface="+mn-lt"/>
            </a:endParaRPr>
          </a:p>
        </p:txBody>
      </p:sp>
      <p:sp>
        <p:nvSpPr>
          <p:cNvPr id="147" name="Google Shape;147;p26"/>
          <p:cNvSpPr txBox="1">
            <a:spLocks noGrp="1"/>
          </p:cNvSpPr>
          <p:nvPr>
            <p:ph type="body" idx="1"/>
          </p:nvPr>
        </p:nvSpPr>
        <p:spPr>
          <a:xfrm>
            <a:off x="1181100" y="1656678"/>
            <a:ext cx="7752588" cy="4947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82296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ru-RU" sz="2400" b="1" dirty="0">
                <a:latin typeface="+mn-lt"/>
              </a:rPr>
              <a:t>- при разговоре обращаться непосредственно к человеку, а не к сопровождающему;</a:t>
            </a:r>
            <a:endParaRPr sz="2400" dirty="0">
              <a:latin typeface="+mn-lt"/>
            </a:endParaRPr>
          </a:p>
          <a:p>
            <a:pPr marL="82296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20"/>
              <a:buNone/>
            </a:pPr>
            <a:r>
              <a:rPr lang="ru-RU" sz="2400" b="1" dirty="0">
                <a:latin typeface="+mn-lt"/>
              </a:rPr>
              <a:t>- при встрече с незрячим не гадайте и не спрашивайте его, узнает ли он Вас, лучше после приветствия сразу представиться;</a:t>
            </a:r>
            <a:endParaRPr sz="2400" b="1" dirty="0">
              <a:latin typeface="+mn-lt"/>
            </a:endParaRPr>
          </a:p>
          <a:p>
            <a:pPr marL="82296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20"/>
              <a:buNone/>
            </a:pPr>
            <a:r>
              <a:rPr lang="ru-RU" sz="2400" b="1" dirty="0">
                <a:latin typeface="+mn-lt"/>
              </a:rPr>
              <a:t>- не стоит говорить "пощупайте" или "потрогайте" вместо "посмотрите;</a:t>
            </a:r>
            <a:endParaRPr sz="2400" dirty="0">
              <a:latin typeface="+mn-lt"/>
            </a:endParaRPr>
          </a:p>
          <a:p>
            <a:pPr marL="82296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20"/>
              <a:buNone/>
            </a:pPr>
            <a:r>
              <a:rPr lang="ru-RU" sz="2400" b="1" dirty="0">
                <a:latin typeface="+mn-lt"/>
              </a:rPr>
              <a:t>- не могут визуально оценить свой внешний облик, манеру поведения;</a:t>
            </a:r>
            <a:endParaRPr sz="2400" dirty="0">
              <a:latin typeface="+mn-lt"/>
            </a:endParaRPr>
          </a:p>
          <a:p>
            <a:pPr marL="82296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20"/>
              <a:buNone/>
            </a:pPr>
            <a:r>
              <a:rPr lang="ru-RU" sz="2400" b="1" dirty="0">
                <a:latin typeface="+mn-lt"/>
              </a:rPr>
              <a:t>- не обижайтесь, если не поздоровались с Вами.</a:t>
            </a:r>
            <a:endParaRPr sz="24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"/>
          <p:cNvSpPr txBox="1">
            <a:spLocks noGrp="1"/>
          </p:cNvSpPr>
          <p:nvPr>
            <p:ph type="title"/>
          </p:nvPr>
        </p:nvSpPr>
        <p:spPr>
          <a:xfrm>
            <a:off x="1004935" y="0"/>
            <a:ext cx="8139065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ru-RU" sz="3600" b="1" dirty="0">
                <a:latin typeface="+mn-lt"/>
              </a:rPr>
              <a:t>Как </a:t>
            </a:r>
            <a:r>
              <a:rPr lang="ru-RU" sz="3600" b="1" dirty="0" smtClean="0">
                <a:latin typeface="+mn-lt"/>
              </a:rPr>
              <a:t>общаться</a:t>
            </a:r>
            <a:br>
              <a:rPr lang="ru-RU" sz="3600" b="1" dirty="0" smtClean="0">
                <a:latin typeface="+mn-lt"/>
              </a:rPr>
            </a:br>
            <a:r>
              <a:rPr lang="ru-RU" sz="3600" b="1" dirty="0" smtClean="0">
                <a:latin typeface="+mn-lt"/>
              </a:rPr>
              <a:t>с </a:t>
            </a:r>
            <a:r>
              <a:rPr lang="ru-RU" sz="3600" b="1" dirty="0">
                <a:latin typeface="+mn-lt"/>
              </a:rPr>
              <a:t>инвалидом по зрению?</a:t>
            </a:r>
            <a:endParaRPr sz="3600" b="1" dirty="0">
              <a:latin typeface="+mn-lt"/>
            </a:endParaRPr>
          </a:p>
        </p:txBody>
      </p:sp>
      <p:sp>
        <p:nvSpPr>
          <p:cNvPr id="153" name="Google Shape;153;p6"/>
          <p:cNvSpPr txBox="1">
            <a:spLocks noGrp="1"/>
          </p:cNvSpPr>
          <p:nvPr>
            <p:ph type="body" idx="1"/>
          </p:nvPr>
        </p:nvSpPr>
        <p:spPr>
          <a:xfrm>
            <a:off x="1308100" y="1447800"/>
            <a:ext cx="7625588" cy="516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ru-RU" sz="2800" b="1" dirty="0" smtClean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sz="2800" b="1" dirty="0" smtClean="0">
                <a:latin typeface="+mn-lt"/>
              </a:rPr>
              <a:t>- всегда </a:t>
            </a:r>
            <a:r>
              <a:rPr lang="ru-RU" sz="2800" b="1" dirty="0">
                <a:latin typeface="+mn-lt"/>
              </a:rPr>
              <a:t>называть себя и других собеседников общении</a:t>
            </a:r>
            <a:r>
              <a:rPr lang="ru-RU" sz="2800" b="1" dirty="0" smtClean="0">
                <a:latin typeface="+mn-lt"/>
              </a:rPr>
              <a:t>;</a:t>
            </a: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sz="2800" b="1" dirty="0" smtClean="0">
                <a:latin typeface="+mn-lt"/>
              </a:rPr>
              <a:t>- проговаривать </a:t>
            </a:r>
            <a:r>
              <a:rPr lang="ru-RU" sz="2800" b="1" dirty="0">
                <a:latin typeface="+mn-lt"/>
              </a:rPr>
              <a:t>всё, что делает, пишет, рисует педагог</a:t>
            </a:r>
            <a:r>
              <a:rPr lang="ru-RU" sz="2800" b="1" dirty="0" smtClean="0">
                <a:latin typeface="+mn-lt"/>
              </a:rPr>
              <a:t>;</a:t>
            </a: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sz="2800" b="1" dirty="0" smtClean="0">
                <a:latin typeface="+mn-lt"/>
              </a:rPr>
              <a:t>- словесно похвалить;</a:t>
            </a: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sz="2800" b="1" dirty="0" smtClean="0">
                <a:latin typeface="+mn-lt"/>
              </a:rPr>
              <a:t>- избегать расплывчатых слов.</a:t>
            </a:r>
            <a:endParaRPr sz="28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rgbClr val="000000"/>
      </a:dk1>
      <a:lt1>
        <a:srgbClr val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2710</Words>
  <Application>Microsoft Office PowerPoint</Application>
  <PresentationFormat>Экран (4:3)</PresentationFormat>
  <Paragraphs>193</Paragraphs>
  <Slides>20</Slides>
  <Notes>20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Verdana</vt:lpstr>
      <vt:lpstr>Arial</vt:lpstr>
      <vt:lpstr>Noto Sans Symbols</vt:lpstr>
      <vt:lpstr>Calibri</vt:lpstr>
      <vt:lpstr>Arial Black</vt:lpstr>
      <vt:lpstr>Arial Unicode MS</vt:lpstr>
      <vt:lpstr>Gill Sans</vt:lpstr>
      <vt:lpstr>Солнцестояние</vt:lpstr>
      <vt:lpstr>Презентация PowerPoint</vt:lpstr>
      <vt:lpstr>Понятие «нарушение зрения»</vt:lpstr>
      <vt:lpstr>Виды нарушения зрения</vt:lpstr>
      <vt:lpstr>Причины нарушения зрения</vt:lpstr>
      <vt:lpstr>Незрячие и слабовидящие</vt:lpstr>
      <vt:lpstr>Шрифт Брайля</vt:lpstr>
      <vt:lpstr>Психологические особенности людей с нарушением зрения</vt:lpstr>
      <vt:lpstr>Особенности взаимодействия незрячих с социальным окружением</vt:lpstr>
      <vt:lpstr>Как общаться с инвалидом по зрению?</vt:lpstr>
      <vt:lpstr>Как общаться с инвалидом по зрению?</vt:lpstr>
      <vt:lpstr>Особенности специфики учебной деятельности</vt:lpstr>
      <vt:lpstr>Условия улучшения зрительного восприятия</vt:lpstr>
      <vt:lpstr>Пример работы с программой JAWS</vt:lpstr>
      <vt:lpstr>Работа с учебной литературой</vt:lpstr>
      <vt:lpstr>Подготовка учебных материалов</vt:lpstr>
      <vt:lpstr>Контроль знаний</vt:lpstr>
      <vt:lpstr>Техника для обучения</vt:lpstr>
      <vt:lpstr>Презентация PowerPoint</vt:lpstr>
      <vt:lpstr>Техника для обучения</vt:lpstr>
      <vt:lpstr>Отношение к людям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</dc:creator>
  <cp:lastModifiedBy>Павел Никонов</cp:lastModifiedBy>
  <cp:revision>103</cp:revision>
  <dcterms:created xsi:type="dcterms:W3CDTF">2021-02-13T08:20:48Z</dcterms:created>
  <dcterms:modified xsi:type="dcterms:W3CDTF">2021-02-25T08:47:32Z</dcterms:modified>
</cp:coreProperties>
</file>