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3F5ED-8181-4A84-9899-E4D73E4F9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7225B3-32D2-472A-B975-1C38A8551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93DCA0-0BBF-49D4-8DCF-8D387205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32BB76-686F-4021-9500-2B1A7AFC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6F490E-6467-4FA1-998C-2B08280C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114D7-30F7-4B09-8B42-82B531233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BDD267-B272-43AB-ADDC-7E4071F8E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384943-C118-4932-9A1C-EE8EAC6F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C57CAC-78BC-40C4-B4FD-0A9CD4D0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23A4EC-A836-4DDC-8305-5D2A7D00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18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0B1727-B515-4138-92C6-AC225B143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408AEC-0FBB-4421-8974-09A359B75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40BDC8-D38B-4977-BC0A-BC77799FA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7E850A-6EB4-47B2-AE6E-17EC9D71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8D827A-F083-478C-96A2-13FA2C8A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3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AF77D3-F48F-4733-A9B5-5A12ED13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D7937E-0990-409A-8ED8-6433E11F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64237-7A76-4100-A5CE-C1AC883B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4988EE-80C9-4884-B5B1-F2B63D37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5C1D8F-5A31-497E-BADB-16366E33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4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4C376-9D9B-4809-8A08-1E95365D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A7DA4-FAB4-4F2A-BFD9-B3E18FBEB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343109-C45F-4383-935C-662658A7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DBD3EB-C3B6-4596-9B6F-9DBB01C4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BB720B-5FD7-4BB6-9A0F-7D9F8EA88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7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33893-406B-42C5-BE91-EE1C9061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942AA1-D25E-472A-9947-8D08F305E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15C35E-3E1C-4DF0-A535-3C7D22EA5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764499-3DD3-4E04-9CA8-97CF67FF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C7E310-2C0C-4DBD-A024-B4E48867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E5A6FE-F97A-4490-96C2-24084E36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33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9D31D-E700-4E99-BF01-1B2D78FB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896EAD-3BAD-4B67-AA5A-5A3E032D8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6D2B7D-FCF6-4E81-934D-5BA999F56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41688D-4B26-4AEF-9B85-9D669278C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188FE6-3D06-4BB2-B8EA-BA2866F4A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180F47-DBD3-4A8F-A023-22E5FFC4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EEBA1F-00AC-4598-A0A3-924D5D77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58A7700-244E-4060-BA18-482D7A21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285BC-2BD4-4ED8-8E80-C8D1D437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8F2C24-9E17-478F-B82F-33E351DD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BF8A94-EE50-4F61-9F34-AAA6841E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97F9A5-D558-4C69-927A-33913B63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96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F2698-62A7-423A-9CD8-6FEFC184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79DE5C-C159-42A4-91E8-BCBBE9AC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B58472-D09F-4E71-96E1-6E44CC8C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B951B-2A45-4D75-A6A9-F8293B95E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469B0-629E-4830-97E6-15AD94F82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0A6997-B19A-4915-92BC-BA94176E8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30F6DD-27F5-40B4-8466-823CF1D4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E9D135-2934-4739-B6F4-30D0B8F8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4CF0C2-9721-4415-A02D-00D10297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7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7368D-89F0-4DCA-9B2F-8FF5594C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79781B-9426-4439-A352-1E0501374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9C8BB5-0E33-4A17-B547-D7DA81E54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49E40A-2CE0-43F5-A2D1-6662BBF1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B95857-0FBF-4FFC-BE2B-3961ECA9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E6DF1B-84DD-41BD-8629-903DBA83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4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F8DBE-DAE8-4B3D-94F5-94324EE6D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FF5890-F72E-4165-A68E-CDBC1DED6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7D6011-4204-43ED-AA59-C64E79EF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A5D24-C7D5-4D32-AC29-2EC096CF4FC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B17530-5ABF-4778-BE2A-8DA3515E0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31EDF5-51A5-413D-8DC6-C7C85FCF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6FFCB-F077-4506-8AD4-7B600FAB3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72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96;&#1072;&#1073;&#1083;&#1086;&#1085;%20&#1040;&#1054;&#1055;%20&#1076;&#1083;&#1103;%20&#1055;&#1055;&#1057;&#1057;&#1047;.doc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&#1096;&#1072;&#1073;&#1083;&#1086;&#1085;%20&#1072;&#1076;&#1072;&#1087;&#1090;&#1080;&#1088;&#1086;&#1074;&#1072;&#1085;&#1085;&#1086;&#1081;%20&#1088;&#1072;&#1073;&#1086;&#1095;&#1077;&#1081;%20&#1087;&#1088;&#1086;&#1075;&#1088;&#1072;&#1084;&#1084;&#1099;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t="-17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052C84-F586-4D28-8004-11010CB1F344}"/>
              </a:ext>
            </a:extLst>
          </p:cNvPr>
          <p:cNvSpPr txBox="1"/>
          <p:nvPr/>
        </p:nvSpPr>
        <p:spPr>
          <a:xfrm>
            <a:off x="7810499" y="5164876"/>
            <a:ext cx="4381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Кулагина Виктория Евгеньевна,</a:t>
            </a: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инклюзивного образования 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A1C01E-CC02-4605-8C2F-69E3C8DFF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3141" y="2082000"/>
            <a:ext cx="9065834" cy="172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адаптированных образовательных программ»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C5DDDA-34CB-4034-93C7-F0EA4A8C897B}"/>
              </a:ext>
            </a:extLst>
          </p:cNvPr>
          <p:cNvSpPr txBox="1"/>
          <p:nvPr/>
        </p:nvSpPr>
        <p:spPr>
          <a:xfrm>
            <a:off x="5079044" y="6211669"/>
            <a:ext cx="2281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Нижний Новгород 2021 год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A7A11C-9247-4C4F-92C4-B628945332EA}"/>
              </a:ext>
            </a:extLst>
          </p:cNvPr>
          <p:cNvSpPr txBox="1"/>
          <p:nvPr/>
        </p:nvSpPr>
        <p:spPr>
          <a:xfrm>
            <a:off x="1444907" y="112658"/>
            <a:ext cx="9302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образования, науки и молодежной политики Нижегородской области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«Нижегородский Губернский колледж»</a:t>
            </a:r>
          </a:p>
        </p:txBody>
      </p:sp>
      <p:pic>
        <p:nvPicPr>
          <p:cNvPr id="8" name="Рисунок 7" descr="http://imenno.ru/wp-content/uploads/2014/09/Gerb-Nizhegorodskoy-oblasti.jpg">
            <a:extLst>
              <a:ext uri="{FF2B5EF4-FFF2-40B4-BE49-F238E27FC236}">
                <a16:creationId xmlns:a16="http://schemas.microsoft.com/office/drawing/2014/main" id="{83DB1DA5-7F06-4097-83CF-B697CEC6E4D9}"/>
              </a:ext>
            </a:extLst>
          </p:cNvPr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46" y="16283"/>
            <a:ext cx="1119261" cy="1116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companyru.ru/images/logo/9083a66a03c784c3eff884df5371bd6c.png">
            <a:extLst>
              <a:ext uri="{FF2B5EF4-FFF2-40B4-BE49-F238E27FC236}">
                <a16:creationId xmlns:a16="http://schemas.microsoft.com/office/drawing/2014/main" id="{B6350E73-063C-431D-910F-984286B217B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091" y="36665"/>
            <a:ext cx="1289552" cy="999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8940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t="-17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40CC60-D8F3-4AF5-B76A-2E36E38E1934}"/>
              </a:ext>
            </a:extLst>
          </p:cNvPr>
          <p:cNvSpPr/>
          <p:nvPr/>
        </p:nvSpPr>
        <p:spPr>
          <a:xfrm>
            <a:off x="1565411" y="485775"/>
            <a:ext cx="9061177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основа разработки адаптированной образовательной программы: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C238753-E85E-42A2-8A19-68238EEF3C6E}"/>
              </a:ext>
            </a:extLst>
          </p:cNvPr>
          <p:cNvSpPr/>
          <p:nvPr/>
        </p:nvSpPr>
        <p:spPr>
          <a:xfrm>
            <a:off x="707325" y="1402998"/>
            <a:ext cx="1077734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 (письмо Департамента подготовки рабочих кадров и ДПО Министерства образования и науки Российской Федерации 18 марта 2014 г. N 06-281)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основным программам профессионального обучения, утвержденного приказом Министерства образования и науки РФ от 18.04.2013 №292 ( с изменениями и дополнениями от: 21.08.2013г., 20.01.2015г., 26,05,2015г., 27.10.2015г.)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по разработке и реализации адаптированных образовательных программ среднего профессионального образования», утв. Минобрнауки России 20.04.2015 № 06-830вн)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разработке и реализации адаптированных образовательных программ профессионального обучения для инвалидов и лиц с ОВЗ с нарушениями интеллекта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1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E23883-D78C-4469-8B33-37B2422D92E0}"/>
              </a:ext>
            </a:extLst>
          </p:cNvPr>
          <p:cNvSpPr txBox="1"/>
          <p:nvPr/>
        </p:nvSpPr>
        <p:spPr>
          <a:xfrm>
            <a:off x="4104166" y="557999"/>
            <a:ext cx="6844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Образец адаптированной образовательной программы для ППССЗ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5EF864-3743-4448-9D01-0B5F5AA18AFA}"/>
              </a:ext>
            </a:extLst>
          </p:cNvPr>
          <p:cNvSpPr txBox="1"/>
          <p:nvPr/>
        </p:nvSpPr>
        <p:spPr>
          <a:xfrm>
            <a:off x="4104165" y="1238066"/>
            <a:ext cx="6844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Образец адаптированной рабочей программы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4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A401D4-3041-49DA-8D8A-0C8F2E7164C8}"/>
              </a:ext>
            </a:extLst>
          </p:cNvPr>
          <p:cNvSpPr txBox="1"/>
          <p:nvPr/>
        </p:nvSpPr>
        <p:spPr>
          <a:xfrm>
            <a:off x="586665" y="832027"/>
            <a:ext cx="11113364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и/или профессионального развития человека, удовлетворения его образовательных потребностей и интересов.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F7B09-5108-475D-9DC1-AEBA17AEEF37}"/>
              </a:ext>
            </a:extLst>
          </p:cNvPr>
          <p:cNvSpPr txBox="1"/>
          <p:nvPr/>
        </p:nvSpPr>
        <p:spPr>
          <a:xfrm>
            <a:off x="586665" y="2259868"/>
            <a:ext cx="11113364" cy="8547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течении всей жизни</a:t>
            </a: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232D6AD1-BF29-4217-A131-859601175A17}"/>
              </a:ext>
            </a:extLst>
          </p:cNvPr>
          <p:cNvGrpSpPr/>
          <p:nvPr/>
        </p:nvGrpSpPr>
        <p:grpSpPr>
          <a:xfrm>
            <a:off x="696255" y="3292368"/>
            <a:ext cx="11003774" cy="1700142"/>
            <a:chOff x="309338" y="3459046"/>
            <a:chExt cx="11003774" cy="158948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646BA4-BAE9-4811-96CC-64D283CE5974}"/>
                </a:ext>
              </a:extLst>
            </p:cNvPr>
            <p:cNvSpPr txBox="1"/>
            <p:nvPr/>
          </p:nvSpPr>
          <p:spPr>
            <a:xfrm>
              <a:off x="4005313" y="3459046"/>
              <a:ext cx="3549586" cy="38322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Образование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2B35CC4-2861-44C2-93ED-55AE704DD21A}"/>
                </a:ext>
              </a:extLst>
            </p:cNvPr>
            <p:cNvSpPr txBox="1"/>
            <p:nvPr/>
          </p:nvSpPr>
          <p:spPr>
            <a:xfrm>
              <a:off x="309338" y="4389750"/>
              <a:ext cx="2123202" cy="646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Общее 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образование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A159CBC-872B-47A2-8521-B2AD6E18A005}"/>
                </a:ext>
              </a:extLst>
            </p:cNvPr>
            <p:cNvSpPr txBox="1"/>
            <p:nvPr/>
          </p:nvSpPr>
          <p:spPr>
            <a:xfrm>
              <a:off x="3093207" y="4402200"/>
              <a:ext cx="2579623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Профессиональное образование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CDD44E-5E6C-461E-8FBD-28EC8BCEB553}"/>
                </a:ext>
              </a:extLst>
            </p:cNvPr>
            <p:cNvSpPr txBox="1"/>
            <p:nvPr/>
          </p:nvSpPr>
          <p:spPr>
            <a:xfrm>
              <a:off x="6161103" y="4402200"/>
              <a:ext cx="2420645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Дополнительное образование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995E91-C688-443F-8478-AF41196DC95F}"/>
                </a:ext>
              </a:extLst>
            </p:cNvPr>
            <p:cNvSpPr txBox="1"/>
            <p:nvPr/>
          </p:nvSpPr>
          <p:spPr>
            <a:xfrm>
              <a:off x="9117367" y="4389750"/>
              <a:ext cx="2195745" cy="646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Профессиональное обучение</a:t>
              </a:r>
            </a:p>
          </p:txBody>
        </p: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C0D1FD2F-0438-4E81-9D8D-E5699C2EFF74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1370939" y="3842268"/>
              <a:ext cx="4409167" cy="54748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02667B38-4F6B-4DBD-A14A-A726D29D2507}"/>
                </a:ext>
              </a:extLst>
            </p:cNvPr>
            <p:cNvCxnSpPr>
              <a:stCxn id="6" idx="2"/>
              <a:endCxn id="8" idx="0"/>
            </p:cNvCxnSpPr>
            <p:nvPr/>
          </p:nvCxnSpPr>
          <p:spPr>
            <a:xfrm flipH="1">
              <a:off x="4383019" y="3842268"/>
              <a:ext cx="1397087" cy="5599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96EEFDFE-2282-4785-AAEB-EFC917C64005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5780106" y="3842268"/>
              <a:ext cx="1591320" cy="5599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1E5C5876-D47F-4153-8842-93FD2D1CCE15}"/>
                </a:ext>
              </a:extLst>
            </p:cNvPr>
            <p:cNvCxnSpPr>
              <a:stCxn id="6" idx="2"/>
              <a:endCxn id="10" idx="0"/>
            </p:cNvCxnSpPr>
            <p:nvPr/>
          </p:nvCxnSpPr>
          <p:spPr>
            <a:xfrm>
              <a:off x="5780106" y="3842268"/>
              <a:ext cx="4435134" cy="54748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2AB20613-16FB-496E-BFA7-330A7E5A7734}"/>
              </a:ext>
            </a:extLst>
          </p:cNvPr>
          <p:cNvGrpSpPr/>
          <p:nvPr/>
        </p:nvGrpSpPr>
        <p:grpSpPr>
          <a:xfrm>
            <a:off x="105422" y="82258"/>
            <a:ext cx="7874495" cy="2518899"/>
            <a:chOff x="105422" y="82258"/>
            <a:chExt cx="7874495" cy="251889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2028C1-F0DA-406D-979B-836344A6E181}"/>
                </a:ext>
              </a:extLst>
            </p:cNvPr>
            <p:cNvSpPr txBox="1"/>
            <p:nvPr/>
          </p:nvSpPr>
          <p:spPr>
            <a:xfrm>
              <a:off x="105422" y="82258"/>
              <a:ext cx="7874495" cy="646331"/>
            </a:xfrm>
            <a:prstGeom prst="rect">
              <a:avLst/>
            </a:prstGeom>
            <a:noFill/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«Закон об образовании в Российской Федерации» ФЗ № 273 от 29.12.2012г. 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федеральном уровне закрепил следующие понятия:</a:t>
              </a:r>
            </a:p>
          </p:txBody>
        </p: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118329F0-691C-4D09-BFCB-CAC74A29B41D}"/>
                </a:ext>
              </a:extLst>
            </p:cNvPr>
            <p:cNvCxnSpPr>
              <a:cxnSpLocks/>
            </p:cNvCxnSpPr>
            <p:nvPr/>
          </p:nvCxnSpPr>
          <p:spPr>
            <a:xfrm>
              <a:off x="105422" y="728589"/>
              <a:ext cx="0" cy="1872568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0A8CD769-AE23-41EE-9F54-6DB643432854}"/>
                </a:ext>
              </a:extLst>
            </p:cNvPr>
            <p:cNvCxnSpPr/>
            <p:nvPr/>
          </p:nvCxnSpPr>
          <p:spPr>
            <a:xfrm>
              <a:off x="105422" y="2601157"/>
              <a:ext cx="48124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8D7B63C2-289C-451E-A4C9-D900BF0B8F6A}"/>
                </a:ext>
              </a:extLst>
            </p:cNvPr>
            <p:cNvCxnSpPr/>
            <p:nvPr/>
          </p:nvCxnSpPr>
          <p:spPr>
            <a:xfrm>
              <a:off x="105422" y="1518082"/>
              <a:ext cx="48124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7784C9F-B24E-41D2-A6DB-1E5B138A4A24}"/>
              </a:ext>
            </a:extLst>
          </p:cNvPr>
          <p:cNvSpPr txBox="1"/>
          <p:nvPr/>
        </p:nvSpPr>
        <p:spPr>
          <a:xfrm>
            <a:off x="586665" y="5564789"/>
            <a:ext cx="11113364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12361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1B3CCE-56B5-42C9-80E7-52AB52B9341D}"/>
              </a:ext>
            </a:extLst>
          </p:cNvPr>
          <p:cNvSpPr txBox="1"/>
          <p:nvPr/>
        </p:nvSpPr>
        <p:spPr>
          <a:xfrm>
            <a:off x="288524" y="231686"/>
            <a:ext cx="1141668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(АОП)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(ФЗ «Об образовании в Российской Федерации» от 29.12.2012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273-ФЗ)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11A95C-429E-483C-99AB-D484730C7846}"/>
              </a:ext>
            </a:extLst>
          </p:cNvPr>
          <p:cNvSpPr txBox="1"/>
          <p:nvPr/>
        </p:nvSpPr>
        <p:spPr>
          <a:xfrm>
            <a:off x="387658" y="1604094"/>
            <a:ext cx="11313111" cy="646331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обеспечения права инвалидов и/или лиц с ограниченными возможностями здоровья на получение образования, а также реализации специальных условий для обучения данной категории обучающихся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399A05-14DA-4F4D-8EA4-BA56FC3E8C5A}"/>
              </a:ext>
            </a:extLst>
          </p:cNvPr>
          <p:cNvSpPr txBox="1"/>
          <p:nvPr/>
        </p:nvSpPr>
        <p:spPr>
          <a:xfrm>
            <a:off x="387658" y="2422504"/>
            <a:ext cx="11313111" cy="2120068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в образовательной организации условий, необходимых для получения: образования, обучения, социализации и адаптации;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уровня образования для инвалидов и лиц с ОВЗ;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в образовательной организации толерантной социокультурной среды;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формирования индивидуальной образовательной траектории для обучающегося.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1C55220E-9356-4E43-8979-CC11FF0AAEC4}"/>
              </a:ext>
            </a:extLst>
          </p:cNvPr>
          <p:cNvGrpSpPr/>
          <p:nvPr/>
        </p:nvGrpSpPr>
        <p:grpSpPr>
          <a:xfrm>
            <a:off x="387658" y="4812304"/>
            <a:ext cx="11694850" cy="1925274"/>
            <a:chOff x="387658" y="4714651"/>
            <a:chExt cx="11694850" cy="1748668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68954A50-CE72-4371-93C8-BE5EC0275D58}"/>
                </a:ext>
              </a:extLst>
            </p:cNvPr>
            <p:cNvGrpSpPr/>
            <p:nvPr/>
          </p:nvGrpSpPr>
          <p:grpSpPr>
            <a:xfrm>
              <a:off x="387658" y="4714651"/>
              <a:ext cx="11694850" cy="1748668"/>
              <a:chOff x="387658" y="4714651"/>
              <a:chExt cx="11694850" cy="1725160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087169-1936-413D-B9EF-3EC4D1533930}"/>
                  </a:ext>
                </a:extLst>
              </p:cNvPr>
              <p:cNvSpPr txBox="1"/>
              <p:nvPr/>
            </p:nvSpPr>
            <p:spPr>
              <a:xfrm>
                <a:off x="2281562" y="4714651"/>
                <a:ext cx="7270812" cy="646331"/>
              </a:xfrm>
              <a:prstGeom prst="rect">
                <a:avLst/>
              </a:prstGeom>
              <a:solidFill>
                <a:srgbClr val="92D050"/>
              </a:solidFill>
              <a:ln w="1905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Адаптация образовательных программ осуществляется с учетом рекомендаций, данных обучающимися по заключению: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2FB971-7A30-48B7-871B-FB38B0385761}"/>
                  </a:ext>
                </a:extLst>
              </p:cNvPr>
              <p:cNvSpPr txBox="1"/>
              <p:nvPr/>
            </p:nvSpPr>
            <p:spPr>
              <a:xfrm>
                <a:off x="387658" y="5612452"/>
                <a:ext cx="4894556" cy="82735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Психолого-медико-педагогической комиссии</a:t>
                </a:r>
              </a:p>
              <a:p>
                <a:pPr algn="ctr"/>
                <a:r>
                  <a:rPr lang="ru-RU" dirty="0"/>
                  <a:t>(ПМПК)</a:t>
                </a:r>
              </a:p>
              <a:p>
                <a:pPr algn="ctr"/>
                <a:r>
                  <a:rPr lang="ru-RU" b="1" u="sng" dirty="0"/>
                  <a:t>Для лиц с ОВЗ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AE1224-127C-47C1-919C-C5E18CC3F371}"/>
                  </a:ext>
                </a:extLst>
              </p:cNvPr>
              <p:cNvSpPr txBox="1"/>
              <p:nvPr/>
            </p:nvSpPr>
            <p:spPr>
              <a:xfrm>
                <a:off x="5992426" y="5612452"/>
                <a:ext cx="6090082" cy="82735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Индивидуальной программы реабилитации инвалида (ИПРА)</a:t>
                </a:r>
              </a:p>
              <a:p>
                <a:pPr algn="ctr"/>
                <a:r>
                  <a:rPr lang="ru-RU" b="1" u="sng" dirty="0"/>
                  <a:t>Для инвалидов</a:t>
                </a:r>
              </a:p>
            </p:txBody>
          </p:sp>
          <p:cxnSp>
            <p:nvCxnSpPr>
              <p:cNvPr id="10" name="Прямая со стрелкой 9">
                <a:extLst>
                  <a:ext uri="{FF2B5EF4-FFF2-40B4-BE49-F238E27FC236}">
                    <a16:creationId xmlns:a16="http://schemas.microsoft.com/office/drawing/2014/main" id="{5CDCE4A2-C03D-4A74-8B45-98F49956F60B}"/>
                  </a:ext>
                </a:extLst>
              </p:cNvPr>
              <p:cNvCxnSpPr>
                <a:cxnSpLocks/>
                <a:stCxn id="6" idx="2"/>
                <a:endCxn id="7" idx="0"/>
              </p:cNvCxnSpPr>
              <p:nvPr/>
            </p:nvCxnSpPr>
            <p:spPr>
              <a:xfrm flipH="1">
                <a:off x="2834936" y="5360982"/>
                <a:ext cx="3082032" cy="25147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85E13C09-9150-48AE-85D7-3CCA2916062D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>
              <a:off x="5916968" y="5369790"/>
              <a:ext cx="3120499" cy="2548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649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45FAD6-82EC-4126-8923-FA4057A655A7}"/>
              </a:ext>
            </a:extLst>
          </p:cNvPr>
          <p:cNvSpPr txBox="1"/>
          <p:nvPr/>
        </p:nvSpPr>
        <p:spPr>
          <a:xfrm>
            <a:off x="88775" y="115411"/>
            <a:ext cx="76081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разработки адаптированной образовательной программы: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D9DD6-70BD-4F70-AC97-F82CAC3AD7D6}"/>
              </a:ext>
            </a:extLst>
          </p:cNvPr>
          <p:cNvSpPr txBox="1"/>
          <p:nvPr/>
        </p:nvSpPr>
        <p:spPr>
          <a:xfrm>
            <a:off x="764958" y="650322"/>
            <a:ext cx="11163971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и утверждается образовательной организацией самостоятельно на основе: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ФГОС СПО по профессии/специальности;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профессионального стандарта в соответствии с особыми образовательными потребностями инвалидов и лиц с ОВЗ.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149DA5-779E-4F9A-90D2-98EDD9DB8D71}"/>
              </a:ext>
            </a:extLst>
          </p:cNvPr>
          <p:cNvSpPr txBox="1"/>
          <p:nvPr/>
        </p:nvSpPr>
        <p:spPr>
          <a:xfrm>
            <a:off x="764958" y="1852842"/>
            <a:ext cx="11163970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в отношении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 группы;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индивидуально.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9BB504-DBCB-48D2-B175-C8CE40A2D9BD}"/>
              </a:ext>
            </a:extLst>
          </p:cNvPr>
          <p:cNvSpPr txBox="1"/>
          <p:nvPr/>
        </p:nvSpPr>
        <p:spPr>
          <a:xfrm>
            <a:off x="764958" y="2839918"/>
            <a:ext cx="1116397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в отношении обучающихся с конкретными видами ограничений здоровья: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слуха (глухие, слабослышащие, позднооглохшие);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нарушение зрения ( слепые, слабовидящие);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нарушение опорно-двигательного аппарата;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нарушение интеллекта.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A3F8F6-4C3F-4B0D-88C1-8D9220A7FF76}"/>
              </a:ext>
            </a:extLst>
          </p:cNvPr>
          <p:cNvSpPr txBox="1"/>
          <p:nvPr/>
        </p:nvSpPr>
        <p:spPr>
          <a:xfrm>
            <a:off x="764960" y="4368690"/>
            <a:ext cx="11163969" cy="23391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принимают участие: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преподаватель, проводящий обучение;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методист;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производственного обучения;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физического воспитания: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психолог(педагог- психолог, специальный психолог);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 (социальный работник);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специальным техническим и программным средствам обучения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сурдопедагог, сурдопереводчик, тифлопедагог( при необходимости)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FF27B58-96AC-4452-A343-7550209DE016}"/>
              </a:ext>
            </a:extLst>
          </p:cNvPr>
          <p:cNvGrpSpPr/>
          <p:nvPr/>
        </p:nvGrpSpPr>
        <p:grpSpPr>
          <a:xfrm>
            <a:off x="88774" y="484743"/>
            <a:ext cx="621438" cy="4854298"/>
            <a:chOff x="88776" y="516693"/>
            <a:chExt cx="621438" cy="4854298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CFE7446-40DC-4660-8E4A-018A4B5F0514}"/>
                </a:ext>
              </a:extLst>
            </p:cNvPr>
            <p:cNvCxnSpPr>
              <a:cxnSpLocks/>
            </p:cNvCxnSpPr>
            <p:nvPr/>
          </p:nvCxnSpPr>
          <p:spPr>
            <a:xfrm>
              <a:off x="88777" y="516693"/>
              <a:ext cx="0" cy="485429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578CA071-278E-48AE-B17C-78E3BB3BF78B}"/>
                </a:ext>
              </a:extLst>
            </p:cNvPr>
            <p:cNvCxnSpPr>
              <a:cxnSpLocks/>
            </p:cNvCxnSpPr>
            <p:nvPr/>
          </p:nvCxnSpPr>
          <p:spPr>
            <a:xfrm>
              <a:off x="88777" y="1233996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DD628BF1-FE22-423B-9C04-D19A39C028F6}"/>
                </a:ext>
              </a:extLst>
            </p:cNvPr>
            <p:cNvCxnSpPr>
              <a:cxnSpLocks/>
            </p:cNvCxnSpPr>
            <p:nvPr/>
          </p:nvCxnSpPr>
          <p:spPr>
            <a:xfrm>
              <a:off x="88776" y="2293359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D5BA75A5-4E4B-4AC0-BCE6-F57859BB06EB}"/>
                </a:ext>
              </a:extLst>
            </p:cNvPr>
            <p:cNvCxnSpPr>
              <a:cxnSpLocks/>
            </p:cNvCxnSpPr>
            <p:nvPr/>
          </p:nvCxnSpPr>
          <p:spPr>
            <a:xfrm>
              <a:off x="88776" y="3446756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91D7FB1E-A4CD-4435-B516-CA0C474DF160}"/>
                </a:ext>
              </a:extLst>
            </p:cNvPr>
            <p:cNvCxnSpPr/>
            <p:nvPr/>
          </p:nvCxnSpPr>
          <p:spPr>
            <a:xfrm>
              <a:off x="88776" y="5370991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809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630E57-B24B-4A33-B219-B7F1C7630D39}"/>
              </a:ext>
            </a:extLst>
          </p:cNvPr>
          <p:cNvSpPr txBox="1"/>
          <p:nvPr/>
        </p:nvSpPr>
        <p:spPr>
          <a:xfrm>
            <a:off x="870011" y="939253"/>
            <a:ext cx="1123025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на обучение по адаптированной образовательной программе осуществляется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личному заявлению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поступающего инвалида или поступающего  с ограниченными возможностями здоровья;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рекомендаций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данных по результатам медико-социальной экспертизы или психолого-медико-педагогической комиссии.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ADA82-E21D-4902-94B3-9EA0E9205CB3}"/>
              </a:ext>
            </a:extLst>
          </p:cNvPr>
          <p:cNvSpPr txBox="1"/>
          <p:nvPr/>
        </p:nvSpPr>
        <p:spPr>
          <a:xfrm>
            <a:off x="870010" y="2544765"/>
            <a:ext cx="1123025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Возможен перевод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инвалида и/или обучающегося с ОВЗ на адаптированную образовательную программу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обучения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BF804-15D5-414C-96F2-C5163F3A0AE0}"/>
              </a:ext>
            </a:extLst>
          </p:cNvPr>
          <p:cNvSpPr txBox="1"/>
          <p:nvPr/>
        </p:nvSpPr>
        <p:spPr>
          <a:xfrm>
            <a:off x="870009" y="3319280"/>
            <a:ext cx="1123025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АОП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осуществляться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форм обучения, в том числе с использованием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технологий и электронного 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C5864F-4D28-40D8-BA33-5D3709CC8334}"/>
              </a:ext>
            </a:extLst>
          </p:cNvPr>
          <p:cNvSpPr txBox="1"/>
          <p:nvPr/>
        </p:nvSpPr>
        <p:spPr>
          <a:xfrm>
            <a:off x="150920" y="246050"/>
            <a:ext cx="760816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разработки адаптированной образовательной программы: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C8AC5E-503F-4F06-B5F7-0374DB5C0BA4}"/>
              </a:ext>
            </a:extLst>
          </p:cNvPr>
          <p:cNvSpPr txBox="1"/>
          <p:nvPr/>
        </p:nvSpPr>
        <p:spPr>
          <a:xfrm>
            <a:off x="870009" y="4093795"/>
            <a:ext cx="11230247" cy="18430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срок освоения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 программы определяется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СПО по соответствующей специальности/профессии.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увеличивается: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профессиям - не более чем на 6 месяцев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специальностям - не более чем на 10 месяцев</a:t>
            </a: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B7EF6B9B-CAA0-4D96-B654-FFDE508048B9}"/>
              </a:ext>
            </a:extLst>
          </p:cNvPr>
          <p:cNvGrpSpPr/>
          <p:nvPr/>
        </p:nvGrpSpPr>
        <p:grpSpPr>
          <a:xfrm>
            <a:off x="150920" y="615382"/>
            <a:ext cx="621437" cy="3876719"/>
            <a:chOff x="88777" y="516693"/>
            <a:chExt cx="621437" cy="3469381"/>
          </a:xfrm>
        </p:grpSpPr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618BEC9-2DCC-45DF-8453-A26BA2685BF4}"/>
                </a:ext>
              </a:extLst>
            </p:cNvPr>
            <p:cNvCxnSpPr>
              <a:cxnSpLocks/>
            </p:cNvCxnSpPr>
            <p:nvPr/>
          </p:nvCxnSpPr>
          <p:spPr>
            <a:xfrm>
              <a:off x="88777" y="516693"/>
              <a:ext cx="0" cy="3469381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E616E725-EDA9-47E2-8AAF-C2E5F7714763}"/>
                </a:ext>
              </a:extLst>
            </p:cNvPr>
            <p:cNvCxnSpPr>
              <a:cxnSpLocks/>
            </p:cNvCxnSpPr>
            <p:nvPr/>
          </p:nvCxnSpPr>
          <p:spPr>
            <a:xfrm>
              <a:off x="88777" y="1233996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A62099AC-BAFB-4375-B649-9DCD00438FC6}"/>
                </a:ext>
              </a:extLst>
            </p:cNvPr>
            <p:cNvCxnSpPr>
              <a:cxnSpLocks/>
            </p:cNvCxnSpPr>
            <p:nvPr/>
          </p:nvCxnSpPr>
          <p:spPr>
            <a:xfrm>
              <a:off x="88777" y="2485748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320A1F52-8C2C-4976-929A-7550D9A1C45A}"/>
                </a:ext>
              </a:extLst>
            </p:cNvPr>
            <p:cNvCxnSpPr>
              <a:cxnSpLocks/>
            </p:cNvCxnSpPr>
            <p:nvPr/>
          </p:nvCxnSpPr>
          <p:spPr>
            <a:xfrm>
              <a:off x="88777" y="3213717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1B01B9E4-BCC3-4690-8FF7-96CB3EC8AA4E}"/>
                </a:ext>
              </a:extLst>
            </p:cNvPr>
            <p:cNvCxnSpPr/>
            <p:nvPr/>
          </p:nvCxnSpPr>
          <p:spPr>
            <a:xfrm>
              <a:off x="88777" y="3986074"/>
              <a:ext cx="6214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324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B6180D-5680-4833-BA76-97DA678CE045}"/>
              </a:ext>
            </a:extLst>
          </p:cNvPr>
          <p:cNvSpPr/>
          <p:nvPr/>
        </p:nvSpPr>
        <p:spPr>
          <a:xfrm>
            <a:off x="62144" y="63017"/>
            <a:ext cx="11984854" cy="3687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-ПРЕДСТАВЛЕНА СЛЕДУЮЩИМИ РАЗДЕЛАМИ: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8FA84CA-3D93-4E9E-ABA3-46229349C9F0}"/>
              </a:ext>
            </a:extLst>
          </p:cNvPr>
          <p:cNvSpPr/>
          <p:nvPr/>
        </p:nvSpPr>
        <p:spPr>
          <a:xfrm>
            <a:off x="941033" y="483285"/>
            <a:ext cx="11105965" cy="93403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Общие положения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Нормативные правовые основы разработки адаптированной образовательной программы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Нормативный срок освоения адаптированной образовательной программы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абитуриенту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218330-73DA-4BA5-9C24-1FA2E96BE4FB}"/>
              </a:ext>
            </a:extLst>
          </p:cNvPr>
          <p:cNvSpPr/>
          <p:nvPr/>
        </p:nvSpPr>
        <p:spPr>
          <a:xfrm>
            <a:off x="941033" y="1468836"/>
            <a:ext cx="11105965" cy="93403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Характеристика профессиональной деятельности выпускников и требования к результатам освоения адаптированной образовательной программы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 и объекты профессиональной деятельности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деятельности и компетенции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8FC056-115B-427E-AD63-AC537291FC24}"/>
              </a:ext>
            </a:extLst>
          </p:cNvPr>
          <p:cNvSpPr/>
          <p:nvPr/>
        </p:nvSpPr>
        <p:spPr>
          <a:xfrm>
            <a:off x="949914" y="2456944"/>
            <a:ext cx="11105965" cy="2004203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Документы, определяющие содержание и организацию образовательного процесса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план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Календарный учебный график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Рабочие программы учебных дисциплин общего гуманитарного и социально-экономического цикла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Рабочие программы учебных дисциплин математического и общего естественно-научного цикла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Рабочие программы дисциплин адаптационного учебного цикла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Рабочие программы дисциплин и профессиональных модулей профессионального цикла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учебной и производственных практик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государственной итоговой аттестации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F070AC6-35E4-4FE2-A89C-6A24559220E8}"/>
              </a:ext>
            </a:extLst>
          </p:cNvPr>
          <p:cNvSpPr/>
          <p:nvPr/>
        </p:nvSpPr>
        <p:spPr>
          <a:xfrm>
            <a:off x="949915" y="4511046"/>
            <a:ext cx="11105964" cy="72000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4.Контроль и оценка результатов освоения адаптированной образовательной программы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Текущий контроль успеваемости и промежуточная аттестация обучающихся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государственной итоговой аттестации выпускников-инвалидов и выпускников с ограниченными возможностями здоровья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30C50F-5A8D-4A13-9758-ADA0A122A5AD}"/>
              </a:ext>
            </a:extLst>
          </p:cNvPr>
          <p:cNvSpPr/>
          <p:nvPr/>
        </p:nvSpPr>
        <p:spPr>
          <a:xfrm>
            <a:off x="949914" y="5280950"/>
            <a:ext cx="11097075" cy="1576137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Обеспечение специальных условий для обучающихся инвалидов и обучающихся с ограниченными возможностями здоровья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Кадровое обеспечение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Учебно-методическое и информационное обеспечение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Материально-техническое обеспечение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организации практики обучающихся инвалидов и обучающихся с ограниченными возможностями здоровья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социокультурной среды образовательной организации, обеспечивающей социальную адаптацию обучающихся инвалидов и обучающихся с ограниченными возможностями здоровья.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80338EFB-B7D3-490E-9536-220286B35705}"/>
              </a:ext>
            </a:extLst>
          </p:cNvPr>
          <p:cNvGrpSpPr/>
          <p:nvPr/>
        </p:nvGrpSpPr>
        <p:grpSpPr>
          <a:xfrm>
            <a:off x="62144" y="431772"/>
            <a:ext cx="878889" cy="5613921"/>
            <a:chOff x="62144" y="431772"/>
            <a:chExt cx="878889" cy="5613921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F114AEE7-033E-4B66-ACC9-F657AD2B8DFF}"/>
                </a:ext>
              </a:extLst>
            </p:cNvPr>
            <p:cNvCxnSpPr/>
            <p:nvPr/>
          </p:nvCxnSpPr>
          <p:spPr>
            <a:xfrm>
              <a:off x="62144" y="431772"/>
              <a:ext cx="0" cy="5613921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92E57F51-6255-4994-BF73-ACC2B1CDDFE5}"/>
                </a:ext>
              </a:extLst>
            </p:cNvPr>
            <p:cNvCxnSpPr/>
            <p:nvPr/>
          </p:nvCxnSpPr>
          <p:spPr>
            <a:xfrm>
              <a:off x="62144" y="976544"/>
              <a:ext cx="870011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5E55274D-BB71-43E1-9D8B-364169E520D0}"/>
                </a:ext>
              </a:extLst>
            </p:cNvPr>
            <p:cNvCxnSpPr/>
            <p:nvPr/>
          </p:nvCxnSpPr>
          <p:spPr>
            <a:xfrm>
              <a:off x="62144" y="1988598"/>
              <a:ext cx="87888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15F758B1-3CE7-40A5-9B60-CF08A885A036}"/>
                </a:ext>
              </a:extLst>
            </p:cNvPr>
            <p:cNvCxnSpPr/>
            <p:nvPr/>
          </p:nvCxnSpPr>
          <p:spPr>
            <a:xfrm>
              <a:off x="62144" y="3329126"/>
              <a:ext cx="870011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A137DF27-5C85-4B07-A312-2688E5531D29}"/>
                </a:ext>
              </a:extLst>
            </p:cNvPr>
            <p:cNvCxnSpPr/>
            <p:nvPr/>
          </p:nvCxnSpPr>
          <p:spPr>
            <a:xfrm>
              <a:off x="62144" y="4820575"/>
              <a:ext cx="87888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8BD99A85-D2E1-4D3B-A609-93EB6F46A959}"/>
                </a:ext>
              </a:extLst>
            </p:cNvPr>
            <p:cNvCxnSpPr/>
            <p:nvPr/>
          </p:nvCxnSpPr>
          <p:spPr>
            <a:xfrm>
              <a:off x="62144" y="6045693"/>
              <a:ext cx="870011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642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3E892E4-E808-40E8-8F53-F21D2BFE1553}"/>
              </a:ext>
            </a:extLst>
          </p:cNvPr>
          <p:cNvSpPr txBox="1"/>
          <p:nvPr/>
        </p:nvSpPr>
        <p:spPr>
          <a:xfrm>
            <a:off x="245615" y="1921641"/>
            <a:ext cx="52141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циклы: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разделы: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практика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F7ED86-AB7D-42E4-8B11-17DA96C03896}"/>
              </a:ext>
            </a:extLst>
          </p:cNvPr>
          <p:cNvSpPr txBox="1"/>
          <p:nvPr/>
        </p:nvSpPr>
        <p:spPr>
          <a:xfrm>
            <a:off x="6618302" y="1917604"/>
            <a:ext cx="56373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циклы: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гуманитарный и социально-экономический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и общий естественнонаучный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разделы: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практика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 (по профилю специальности; преддипломная)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62654-7906-4BC4-A7D2-480A3233E5E5}"/>
              </a:ext>
            </a:extLst>
          </p:cNvPr>
          <p:cNvSpPr txBox="1"/>
          <p:nvPr/>
        </p:nvSpPr>
        <p:spPr>
          <a:xfrm>
            <a:off x="408374" y="5606885"/>
            <a:ext cx="11363416" cy="92333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учебные циклы (кроме адаптационного) и разделы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реализуются для инвалидов и лиц с ограниченными возможностями здоровья в объемах, установленных в соответствующем ФГОС СПО  по профессии/ специальности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B8846775-46DD-46E5-948B-6BE124E4062C}"/>
              </a:ext>
            </a:extLst>
          </p:cNvPr>
          <p:cNvGrpSpPr/>
          <p:nvPr/>
        </p:nvGrpSpPr>
        <p:grpSpPr>
          <a:xfrm>
            <a:off x="242654" y="61402"/>
            <a:ext cx="11706691" cy="1621564"/>
            <a:chOff x="242654" y="61402"/>
            <a:chExt cx="11706691" cy="16215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9DE528-364A-4BA1-AA29-F7110761BE0E}"/>
                </a:ext>
              </a:extLst>
            </p:cNvPr>
            <p:cNvSpPr txBox="1"/>
            <p:nvPr/>
          </p:nvSpPr>
          <p:spPr>
            <a:xfrm>
              <a:off x="3009530" y="61402"/>
              <a:ext cx="5983549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СРЕДНЕЕ ПРОФЕССИОНАЛЬНОЕ ОБРАЗОВАНИЕ (СПО)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E5BD4D-5425-4D8B-BC99-03F25F247750}"/>
                </a:ext>
              </a:extLst>
            </p:cNvPr>
            <p:cNvSpPr txBox="1"/>
            <p:nvPr/>
          </p:nvSpPr>
          <p:spPr>
            <a:xfrm>
              <a:off x="242654" y="1098191"/>
              <a:ext cx="5137213" cy="58477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Программа подготовки квалифицированных рабочих, служащих (ППКРС)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7C3B77F-DFED-40EC-BFF0-47AE308E77EE}"/>
                </a:ext>
              </a:extLst>
            </p:cNvPr>
            <p:cNvSpPr txBox="1"/>
            <p:nvPr/>
          </p:nvSpPr>
          <p:spPr>
            <a:xfrm>
              <a:off x="6551721" y="1098190"/>
              <a:ext cx="5397624" cy="58477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Программа подготовки специалистов среднего звена </a:t>
              </a:r>
            </a:p>
            <a:p>
              <a:pPr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(ППССЗ)</a:t>
              </a:r>
            </a:p>
          </p:txBody>
        </p: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E82C98FE-1A70-462E-945B-13244A684607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 flipH="1">
              <a:off x="2811261" y="707733"/>
              <a:ext cx="3190044" cy="39045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F5F701AE-B34C-4358-A4D5-9CBAC75CD32A}"/>
                </a:ext>
              </a:extLst>
            </p:cNvPr>
            <p:cNvCxnSpPr>
              <a:cxnSpLocks/>
              <a:stCxn id="5" idx="2"/>
              <a:endCxn id="8" idx="0"/>
            </p:cNvCxnSpPr>
            <p:nvPr/>
          </p:nvCxnSpPr>
          <p:spPr>
            <a:xfrm>
              <a:off x="6001305" y="707733"/>
              <a:ext cx="3249228" cy="39045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710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0B57F4-EFDC-45EF-9C7E-0CCDBC77CD64}"/>
              </a:ext>
            </a:extLst>
          </p:cNvPr>
          <p:cNvSpPr txBox="1"/>
          <p:nvPr/>
        </p:nvSpPr>
        <p:spPr>
          <a:xfrm>
            <a:off x="390618" y="266330"/>
            <a:ext cx="11576481" cy="642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имеющиеся у  АОП - ведение адаптационных дисциплин или адаптационных модулей, направленных на коррекцию ограничений здоровья, обучающихся с ОВЗ и инвалидностью.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98FDD0-EE83-48B9-8C25-0A9572933A94}"/>
              </a:ext>
            </a:extLst>
          </p:cNvPr>
          <p:cNvSpPr txBox="1"/>
          <p:nvPr/>
        </p:nvSpPr>
        <p:spPr>
          <a:xfrm>
            <a:off x="390617" y="1035799"/>
            <a:ext cx="11576481" cy="9147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Адаптационная дисциплина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элемент адаптированной образовательной программы, направленный на индивидуальную коррекцию учебных  и коммуникативных умений и способствующий социальной и профессиональной адаптации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553DD-5F6A-4CAC-AA60-99A2DA8C49C0}"/>
              </a:ext>
            </a:extLst>
          </p:cNvPr>
          <p:cNvSpPr txBox="1"/>
          <p:nvPr/>
        </p:nvSpPr>
        <p:spPr>
          <a:xfrm>
            <a:off x="390618" y="2095629"/>
            <a:ext cx="1157648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дисциплин адаптационного учебного цикла определяется образовательной организацией самостоятельно, исходя из особенностей контингента.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BD96A9-08B9-48C0-8F52-FDC62EEDF11C}"/>
              </a:ext>
            </a:extLst>
          </p:cNvPr>
          <p:cNvSpPr txBox="1"/>
          <p:nvPr/>
        </p:nvSpPr>
        <p:spPr>
          <a:xfrm>
            <a:off x="390618" y="2904066"/>
            <a:ext cx="1157648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адаптационных дисциплин составляются в том же формате, что и все рабочие программы других дисциплин.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5D5E296A-F2B0-4E5D-904D-3CC6E79AEF91}"/>
              </a:ext>
            </a:extLst>
          </p:cNvPr>
          <p:cNvGrpSpPr/>
          <p:nvPr/>
        </p:nvGrpSpPr>
        <p:grpSpPr>
          <a:xfrm>
            <a:off x="2492871" y="3743648"/>
            <a:ext cx="7405731" cy="2967793"/>
            <a:chOff x="2634914" y="3512828"/>
            <a:chExt cx="7405731" cy="296779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F51B0BA-AF41-42DA-8B1D-97AF4C849C20}"/>
                </a:ext>
              </a:extLst>
            </p:cNvPr>
            <p:cNvSpPr txBox="1"/>
            <p:nvPr/>
          </p:nvSpPr>
          <p:spPr>
            <a:xfrm>
              <a:off x="3147830" y="6111289"/>
              <a:ext cx="6892815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«Социальная адаптация и основы социально-правовых знаний»</a:t>
              </a: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97D78E5E-1320-449B-A6F7-7A8182E69BFA}"/>
                </a:ext>
              </a:extLst>
            </p:cNvPr>
            <p:cNvSpPr/>
            <p:nvPr/>
          </p:nvSpPr>
          <p:spPr>
            <a:xfrm>
              <a:off x="2634914" y="3512828"/>
              <a:ext cx="6135269" cy="369332"/>
            </a:xfrm>
            <a:prstGeom prst="rect">
              <a:avLst/>
            </a:prstGeom>
            <a:solidFill>
              <a:srgbClr val="92D050"/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Примерные рабочие программы адаптационных дисциплин: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31EFA1A-0A4A-4245-A1DF-69CFECDB0E23}"/>
                </a:ext>
              </a:extLst>
            </p:cNvPr>
            <p:cNvSpPr/>
            <p:nvPr/>
          </p:nvSpPr>
          <p:spPr>
            <a:xfrm>
              <a:off x="3147830" y="4012165"/>
              <a:ext cx="385689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FFC00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«Основы интеллектуального труда»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B3EF960-E36C-41EC-8810-6FEF8AED76D4}"/>
                </a:ext>
              </a:extLst>
            </p:cNvPr>
            <p:cNvSpPr/>
            <p:nvPr/>
          </p:nvSpPr>
          <p:spPr>
            <a:xfrm>
              <a:off x="3147830" y="4965952"/>
              <a:ext cx="6892815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«Адаптивные информационные и коммуникационные технологии»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B7223E53-DFEB-45D5-8CD7-FDD759C30C62}"/>
                </a:ext>
              </a:extLst>
            </p:cNvPr>
            <p:cNvSpPr/>
            <p:nvPr/>
          </p:nvSpPr>
          <p:spPr>
            <a:xfrm>
              <a:off x="3147830" y="5483651"/>
              <a:ext cx="6892815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«Психология личности и профессиональное самоопределение»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A5DA14D6-CF0C-4052-BEC3-9DD06A715620}"/>
                </a:ext>
              </a:extLst>
            </p:cNvPr>
            <p:cNvSpPr/>
            <p:nvPr/>
          </p:nvSpPr>
          <p:spPr>
            <a:xfrm>
              <a:off x="3147830" y="4470187"/>
              <a:ext cx="385689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«Коммуникативный практикум»</a:t>
              </a:r>
            </a:p>
          </p:txBody>
        </p:sp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616AA083-9386-408B-ACE5-C4247238416B}"/>
                </a:ext>
              </a:extLst>
            </p:cNvPr>
            <p:cNvGrpSpPr/>
            <p:nvPr/>
          </p:nvGrpSpPr>
          <p:grpSpPr>
            <a:xfrm>
              <a:off x="2634914" y="3882160"/>
              <a:ext cx="387056" cy="2448225"/>
              <a:chOff x="2631352" y="3952488"/>
              <a:chExt cx="387056" cy="2359535"/>
            </a:xfrm>
          </p:grpSpPr>
          <p:cxnSp>
            <p:nvCxnSpPr>
              <p:cNvPr id="14" name="Прямая соединительная линия 13">
                <a:extLst>
                  <a:ext uri="{FF2B5EF4-FFF2-40B4-BE49-F238E27FC236}">
                    <a16:creationId xmlns:a16="http://schemas.microsoft.com/office/drawing/2014/main" id="{CC963A7D-F4AB-48F3-B6C7-7B018D60CAEE}"/>
                  </a:ext>
                </a:extLst>
              </p:cNvPr>
              <p:cNvCxnSpPr/>
              <p:nvPr/>
            </p:nvCxnSpPr>
            <p:spPr>
              <a:xfrm>
                <a:off x="2631352" y="3952488"/>
                <a:ext cx="0" cy="2359535"/>
              </a:xfrm>
              <a:prstGeom prst="line">
                <a:avLst/>
              </a:prstGeom>
              <a:ln w="19050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>
                <a:extLst>
                  <a:ext uri="{FF2B5EF4-FFF2-40B4-BE49-F238E27FC236}">
                    <a16:creationId xmlns:a16="http://schemas.microsoft.com/office/drawing/2014/main" id="{E41AF062-A61D-4514-B381-B0D1BAC63FD4}"/>
                  </a:ext>
                </a:extLst>
              </p:cNvPr>
              <p:cNvCxnSpPr/>
              <p:nvPr/>
            </p:nvCxnSpPr>
            <p:spPr>
              <a:xfrm>
                <a:off x="2631352" y="4199138"/>
                <a:ext cx="38705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>
                <a:extLst>
                  <a:ext uri="{FF2B5EF4-FFF2-40B4-BE49-F238E27FC236}">
                    <a16:creationId xmlns:a16="http://schemas.microsoft.com/office/drawing/2014/main" id="{9C6FF976-873A-40A1-9531-5D75BD1F4402}"/>
                  </a:ext>
                </a:extLst>
              </p:cNvPr>
              <p:cNvCxnSpPr/>
              <p:nvPr/>
            </p:nvCxnSpPr>
            <p:spPr>
              <a:xfrm>
                <a:off x="2631352" y="4651899"/>
                <a:ext cx="37817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>
                <a:extLst>
                  <a:ext uri="{FF2B5EF4-FFF2-40B4-BE49-F238E27FC236}">
                    <a16:creationId xmlns:a16="http://schemas.microsoft.com/office/drawing/2014/main" id="{096869FD-2259-4F4F-B705-2FDB4657E8E3}"/>
                  </a:ext>
                </a:extLst>
              </p:cNvPr>
              <p:cNvCxnSpPr/>
              <p:nvPr/>
            </p:nvCxnSpPr>
            <p:spPr>
              <a:xfrm>
                <a:off x="2631352" y="5131293"/>
                <a:ext cx="38705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>
                <a:extLst>
                  <a:ext uri="{FF2B5EF4-FFF2-40B4-BE49-F238E27FC236}">
                    <a16:creationId xmlns:a16="http://schemas.microsoft.com/office/drawing/2014/main" id="{088AE863-6212-4113-AB28-3F54FAB9EABE}"/>
                  </a:ext>
                </a:extLst>
              </p:cNvPr>
              <p:cNvCxnSpPr/>
              <p:nvPr/>
            </p:nvCxnSpPr>
            <p:spPr>
              <a:xfrm>
                <a:off x="2631352" y="5610687"/>
                <a:ext cx="38705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>
                <a:extLst>
                  <a:ext uri="{FF2B5EF4-FFF2-40B4-BE49-F238E27FC236}">
                    <a16:creationId xmlns:a16="http://schemas.microsoft.com/office/drawing/2014/main" id="{1A86DD7A-6CC1-4048-A23E-F459634458C3}"/>
                  </a:ext>
                </a:extLst>
              </p:cNvPr>
              <p:cNvCxnSpPr/>
              <p:nvPr/>
            </p:nvCxnSpPr>
            <p:spPr>
              <a:xfrm>
                <a:off x="2631352" y="6312023"/>
                <a:ext cx="38705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7906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56C2A-E05B-48FB-813C-02BA8EA75CE2}"/>
              </a:ext>
            </a:extLst>
          </p:cNvPr>
          <p:cNvSpPr/>
          <p:nvPr/>
        </p:nvSpPr>
        <p:spPr>
          <a:xfrm>
            <a:off x="3048000" y="-17731504"/>
            <a:ext cx="6096000" cy="139945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Нормативную правовую основу разработки адаптированной образовательной программы составляют: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24 ноября 1995 г. №181- ФЗ «О социальной защите инвалидов в Российской Федерации»;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29 декабря 2012 г. № 273-ФЗ "Об образовании в Российской Федерации";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Конвенция о правах инвалидов (принята резолюцией 61/106 Генеральной Ассамблеи от 13 декабря 2006 года);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РФ от 29.03.2019 N 363 «Об утверждении государственной программы Российской Федерации «Доступная среда»;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РФ от 14. 07. 2013 № 697 «Об утверждении перечня специальностей и направлений подготовки при приеме на обучение, по которым поступающие проходят обязательные предварительные медицинские осмотры (обследования) в порядке, установленном при заключении трудового договора или служебного контракта по соответствующей должности или специальности»;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Постановление Правительства РФ от 20.02.2006 N 95 (ред. от 30.04.2020) «О порядке и условиях признания лица инвалидом»;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РФ от 26.12 2017 N 1642 (ред. от 04.06.2020) «Об утверждении государственной программы Российской Федерации «Развитие образования»;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РФ от 10.07.2013 N 582 (ред. от 21.03.2019) «Об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Минобрнауки России от 09.11.2015 N 1309 (ред. от 18.08.2016)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Минобнауки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23.08.2017 N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Минобрнауки России от 20.01.2014 N 22 (ред. от 10.12.2014) «Об утверждении перечней профессий и специальностей среднего профессионального образования, реализация образовательных программ по которым не допускается с применением исключительно электронного обучения, дистанционных образовательных технологий»;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Правительства РФ от 10.05.2017 № 893-р «Об утверждении Плана мероприятий по повышению уровня занятости инвалидов на 2017-2020 годы»;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1130" lvl="0" indent="-342900" algn="just">
              <a:lnSpc>
                <a:spcPct val="150000"/>
              </a:lnSpc>
              <a:spcAft>
                <a:spcPts val="2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</a:t>
            </a:r>
            <a:r>
              <a:rPr lang="ru-RU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01.04.2019 N Р-42 (ред. от 01.04.2020) «Об утверждении методических рекомендаций о проведении аттестации с использованием механизма демонстрационного экзамена»;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практике обучающихся, осваивающих основные профессиональные образовательные программы среднего профессионального образования, утвержденный приказом Министерства образования и науки Российской Федерации от 18 апреля 2013 г. N 291;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14 июня 2013 г. N 464;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государственной итоговой аттестации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16 августа 2013 г. N 968;</a:t>
            </a:r>
            <a:endParaRPr lang="ru-RU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утвержденный приказом Министерства образования и науки Российской Федерации от 9 января 2014 г. N 2;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приема граждан на обучение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23 января 2014 г. N 36;</a:t>
            </a:r>
            <a:endParaRPr lang="ru-RU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государственный образовательный стандарт среднего профессионального образования по соответствующей профессии/специальности.</a:t>
            </a:r>
            <a:endParaRPr lang="ru-RU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 (письмо Департамента подготовки рабочих кадров и ДПО Министерства образования и науки Российской Федерации 18 марта 2014 г. N 06-281).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6680D6F-7714-46E9-B55A-2783884C73C5}"/>
              </a:ext>
            </a:extLst>
          </p:cNvPr>
          <p:cNvSpPr/>
          <p:nvPr/>
        </p:nvSpPr>
        <p:spPr>
          <a:xfrm>
            <a:off x="394981" y="623486"/>
            <a:ext cx="1140203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инвалидов (принята резолюцией 61/106 Генеральной Ассамблеи от 13 декабря 2006 года);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 ноября 1995 г. №181- ФЗ «О социальной защите инвалидов в Российской Федерации»;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"Об образовании в Российской Федерации";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29.03.2019 N 363 «Об утверждении государственной программы Российской Федерации «Доступная среда»;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России от 09.11.2015 N 1309 (ред. от 18.08.2016)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помощи»;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практике обучающихся, осваивающих основные профессиональные образовательные программы среднего профессионального образования, утвержденный приказом Министерства образования и науки Российской Федерации от 18 апреля 2013 г. N 291;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14 июня 2013 г. N 464;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государственной итоговой аттестации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16 августа 2013 г. N 968;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утвержденный приказом Министерства образования и науки Российской Федерации от 9 января 2014 г. N 2;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приема граждан на обучение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23 января 2014 г. N 36;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среднего профессионального образования по соответствующей профессии/специальности.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B75D36-21AE-40D5-AF80-B49461383338}"/>
              </a:ext>
            </a:extLst>
          </p:cNvPr>
          <p:cNvSpPr/>
          <p:nvPr/>
        </p:nvSpPr>
        <p:spPr>
          <a:xfrm>
            <a:off x="602846" y="109760"/>
            <a:ext cx="10986307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 правовая основа разработки адаптированной образовательной программы составляют:</a:t>
            </a:r>
          </a:p>
        </p:txBody>
      </p:sp>
    </p:spTree>
    <p:extLst>
      <p:ext uri="{BB962C8B-B14F-4D97-AF65-F5344CB8AC3E}">
        <p14:creationId xmlns:p14="http://schemas.microsoft.com/office/powerpoint/2010/main" val="2870603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2043</Words>
  <Application>Microsoft Office PowerPoint</Application>
  <PresentationFormat>Широкоэкранный</PresentationFormat>
  <Paragraphs>168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47</cp:revision>
  <dcterms:created xsi:type="dcterms:W3CDTF">2021-03-29T05:56:21Z</dcterms:created>
  <dcterms:modified xsi:type="dcterms:W3CDTF">2021-03-30T10:00:04Z</dcterms:modified>
</cp:coreProperties>
</file>